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57" r:id="rId2"/>
    <p:sldId id="269" r:id="rId3"/>
    <p:sldId id="292" r:id="rId4"/>
    <p:sldId id="270" r:id="rId5"/>
    <p:sldId id="279" r:id="rId6"/>
    <p:sldId id="376" r:id="rId7"/>
    <p:sldId id="280" r:id="rId8"/>
    <p:sldId id="394" r:id="rId9"/>
    <p:sldId id="268" r:id="rId10"/>
    <p:sldId id="293" r:id="rId11"/>
    <p:sldId id="281" r:id="rId12"/>
    <p:sldId id="378" r:id="rId13"/>
    <p:sldId id="272" r:id="rId14"/>
    <p:sldId id="273" r:id="rId15"/>
    <p:sldId id="274" r:id="rId16"/>
    <p:sldId id="383" r:id="rId17"/>
    <p:sldId id="275" r:id="rId18"/>
    <p:sldId id="276" r:id="rId19"/>
    <p:sldId id="384" r:id="rId20"/>
    <p:sldId id="369" r:id="rId21"/>
    <p:sldId id="356" r:id="rId22"/>
    <p:sldId id="392" r:id="rId23"/>
    <p:sldId id="277" r:id="rId24"/>
    <p:sldId id="393" r:id="rId25"/>
    <p:sldId id="389" r:id="rId26"/>
    <p:sldId id="370" r:id="rId27"/>
    <p:sldId id="386" r:id="rId28"/>
    <p:sldId id="387" r:id="rId29"/>
    <p:sldId id="388" r:id="rId30"/>
    <p:sldId id="291" r:id="rId31"/>
    <p:sldId id="372" r:id="rId32"/>
    <p:sldId id="290" r:id="rId33"/>
    <p:sldId id="289" r:id="rId34"/>
    <p:sldId id="390" r:id="rId35"/>
    <p:sldId id="294" r:id="rId36"/>
    <p:sldId id="347" r:id="rId37"/>
    <p:sldId id="358" r:id="rId38"/>
    <p:sldId id="351" r:id="rId39"/>
    <p:sldId id="352" r:id="rId40"/>
    <p:sldId id="353" r:id="rId41"/>
    <p:sldId id="359" r:id="rId42"/>
    <p:sldId id="349" r:id="rId43"/>
    <p:sldId id="309" r:id="rId44"/>
    <p:sldId id="310" r:id="rId45"/>
    <p:sldId id="311" r:id="rId46"/>
    <p:sldId id="360" r:id="rId47"/>
    <p:sldId id="314" r:id="rId48"/>
    <p:sldId id="285" r:id="rId49"/>
    <p:sldId id="286" r:id="rId50"/>
    <p:sldId id="365" r:id="rId51"/>
    <p:sldId id="355" r:id="rId52"/>
    <p:sldId id="391" r:id="rId53"/>
    <p:sldId id="299" r:id="rId54"/>
    <p:sldId id="373" r:id="rId55"/>
    <p:sldId id="29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3"/>
    <p:restoredTop sz="68094"/>
  </p:normalViewPr>
  <p:slideViewPr>
    <p:cSldViewPr snapToGrid="0" snapToObjects="1">
      <p:cViewPr varScale="1">
        <p:scale>
          <a:sx n="83" d="100"/>
          <a:sy n="83" d="100"/>
        </p:scale>
        <p:origin x="12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20E934-6A48-944F-B2A2-21AE539FBD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165F4-F6EB-8041-A37F-4D81D885F5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93C393-0BB0-0542-9EFA-65425CF1CC4F}" type="datetimeFigureOut">
              <a:rPr lang="en-US" smtClean="0"/>
              <a:t>10/18/21</a:t>
            </a:fld>
            <a:endParaRPr lang="en-US"/>
          </a:p>
        </p:txBody>
      </p:sp>
      <p:sp>
        <p:nvSpPr>
          <p:cNvPr id="4" name="Footer Placeholder 3">
            <a:extLst>
              <a:ext uri="{FF2B5EF4-FFF2-40B4-BE49-F238E27FC236}">
                <a16:creationId xmlns:a16="http://schemas.microsoft.com/office/drawing/2014/main" id="{93218B80-5608-0542-9DF5-0E1AA8FCA3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A6EB581-B58D-4245-99C3-C16F428B50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7B701-BEC7-BA4A-AE0D-7D2B1D43CE98}" type="slidenum">
              <a:rPr lang="en-US" smtClean="0"/>
              <a:t>‹#›</a:t>
            </a:fld>
            <a:endParaRPr lang="en-US"/>
          </a:p>
        </p:txBody>
      </p:sp>
    </p:spTree>
    <p:extLst>
      <p:ext uri="{BB962C8B-B14F-4D97-AF65-F5344CB8AC3E}">
        <p14:creationId xmlns:p14="http://schemas.microsoft.com/office/powerpoint/2010/main" val="631506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42605-325A-A649-8601-06C21E92BA83}" type="datetimeFigureOut">
              <a:rPr lang="en-US" smtClean="0"/>
              <a:t>10/18/21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7D1A5-8FDF-8C43-A25E-1D98936A55BB}" type="slidenum">
              <a:rPr lang="en-US" smtClean="0"/>
              <a:t>‹#›</a:t>
            </a:fld>
            <a:endParaRPr lang="en-US"/>
          </a:p>
        </p:txBody>
      </p:sp>
    </p:spTree>
    <p:extLst>
      <p:ext uri="{BB962C8B-B14F-4D97-AF65-F5344CB8AC3E}">
        <p14:creationId xmlns:p14="http://schemas.microsoft.com/office/powerpoint/2010/main" val="35504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 name="Google Shape;1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Introduction and title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3118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7901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will SKETCH three alignment methods now.</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SMITH-WATERMAN is the easiest to demonstrate, because we can all watch it go.</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is an algorithm for generating the optimal pairwise alignment between two sequences.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by OPTIMAL we mean the alignment which optimises a score, which reflects the most correspondences and the least differences.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easy to demonstrate, BUT it’s very slow to carry out for every read, so in practice, these days,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only carried out for a subset of reads, when the aligner at the end is trying to finesse its results.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6705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explained this and we’ve run this in past lectures, and the results were mixed – some confusion, some success.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not going to do one here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What’s the takeaway: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write out the little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one side, the big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the other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score every cell in the matrix with a predetermined number, depending on whether it’s a match or mismatch, and whether you entered the cell from left, right or </a:t>
            </a:r>
            <a:r>
              <a:rPr lang="en-GB" sz="1100" b="0" i="0" u="none" strike="noStrike" cap="none" dirty="0" err="1">
                <a:solidFill>
                  <a:schemeClr val="dk1"/>
                </a:solidFill>
                <a:latin typeface="Arial"/>
                <a:ea typeface="Arial"/>
                <a:cs typeface="Arial"/>
                <a:sym typeface="Arial"/>
              </a:rPr>
              <a:t>diag</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end with highest score, and trace back, and decide based on the entry direction whether you’re matching / mismatching or gapping.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Explanation 2</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r>
              <a:rPr lang="en-GB" dirty="0"/>
              <a:t>if you're trying to align 3 vs 4</a:t>
            </a:r>
          </a:p>
          <a:p>
            <a:r>
              <a:rPr lang="en-GB" dirty="0"/>
              <a:t>write out a grid</a:t>
            </a:r>
          </a:p>
          <a:p>
            <a:r>
              <a:rPr lang="en-GB" dirty="0"/>
              <a:t>alignment is a PATH on that grid</a:t>
            </a:r>
          </a:p>
          <a:p>
            <a:r>
              <a:rPr lang="en-GB" dirty="0"/>
              <a:t>how do </a:t>
            </a:r>
            <a:r>
              <a:rPr lang="en-GB" dirty="0" err="1"/>
              <a:t>youc</a:t>
            </a:r>
            <a:r>
              <a:rPr lang="en-GB" dirty="0"/>
              <a:t> choose the path? </a:t>
            </a:r>
          </a:p>
          <a:p>
            <a:pPr lvl="1"/>
            <a:r>
              <a:rPr lang="en-GB" dirty="0"/>
              <a:t>score every cell </a:t>
            </a:r>
            <a:r>
              <a:rPr lang="en-GB" dirty="0" err="1"/>
              <a:t>depednetn</a:t>
            </a:r>
            <a:r>
              <a:rPr lang="en-GB" dirty="0"/>
              <a:t> on whether the possible path enters the cell from the top, side or </a:t>
            </a:r>
            <a:r>
              <a:rPr lang="en-GB" dirty="0" err="1"/>
              <a:t>diag</a:t>
            </a:r>
            <a:r>
              <a:rPr lang="en-GB" dirty="0"/>
              <a:t>:</a:t>
            </a:r>
          </a:p>
          <a:p>
            <a:pPr lvl="2"/>
            <a:r>
              <a:rPr lang="en-GB" dirty="0"/>
              <a:t>top -insertion penalty</a:t>
            </a:r>
          </a:p>
          <a:p>
            <a:pPr lvl="2"/>
            <a:r>
              <a:rPr lang="en-GB" dirty="0"/>
              <a:t>side - deletion pen</a:t>
            </a:r>
          </a:p>
          <a:p>
            <a:pPr lvl="2"/>
            <a:r>
              <a:rPr lang="en-GB" dirty="0" err="1"/>
              <a:t>diag</a:t>
            </a:r>
            <a:r>
              <a:rPr lang="en-GB" dirty="0"/>
              <a:t>: IF match - positive score, if a mismatch - penalty. Every box has three possible scores </a:t>
            </a:r>
            <a:r>
              <a:rPr lang="en-GB" dirty="0" err="1"/>
              <a:t>dependnig</a:t>
            </a:r>
            <a:r>
              <a:rPr lang="en-GB" dirty="0"/>
              <a:t> on WHICH direction you came in from. One of these is the BEST entry score / Entry direction</a:t>
            </a:r>
          </a:p>
          <a:p>
            <a:pPr lvl="2"/>
            <a:r>
              <a:rPr lang="en-GB" dirty="0"/>
              <a:t>If you work from L=&gt;R , T=&gt;B , remembering WHICH entry gave you the best score for the box, then you're left with a box with the biggest score in the matrix</a:t>
            </a:r>
          </a:p>
          <a:p>
            <a:pPr lvl="2"/>
            <a:r>
              <a:rPr lang="en-GB" dirty="0"/>
              <a:t>Then you BACKTRACE To find the actual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path IS the alignment: a </a:t>
            </a:r>
            <a:r>
              <a:rPr lang="en-GB" sz="1100" b="0" i="0" u="none" strike="noStrike" cap="none" dirty="0" err="1">
                <a:solidFill>
                  <a:schemeClr val="dk1"/>
                </a:solidFill>
                <a:latin typeface="Arial"/>
                <a:ea typeface="Arial"/>
                <a:cs typeface="Arial"/>
                <a:sym typeface="Arial"/>
              </a:rPr>
              <a:t>diag</a:t>
            </a:r>
            <a:r>
              <a:rPr lang="en-GB" sz="1100" b="0" i="0" u="none" strike="noStrike" cap="none" dirty="0">
                <a:solidFill>
                  <a:schemeClr val="dk1"/>
                </a:solidFill>
                <a:latin typeface="Arial"/>
                <a:ea typeface="Arial"/>
                <a:cs typeface="Arial"/>
                <a:sym typeface="Arial"/>
              </a:rPr>
              <a:t> means match/mismatch  ,  a vertical means ins or deletion</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912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TO EMPHASISE THIS: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are about a billion reads in a typical WGS output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target is 3Gbp long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method is too slow</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method is way too slow for processing realistic </a:t>
            </a:r>
            <a:r>
              <a:rPr lang="en-GB" sz="1100" b="0" i="0" u="none" strike="noStrike" cap="none" dirty="0" err="1">
                <a:solidFill>
                  <a:schemeClr val="dk1"/>
                </a:solidFill>
                <a:latin typeface="Arial"/>
                <a:ea typeface="Arial"/>
                <a:cs typeface="Arial"/>
                <a:sym typeface="Arial"/>
              </a:rPr>
              <a:t>nmbers</a:t>
            </a:r>
            <a:r>
              <a:rPr lang="en-GB" sz="1100" b="0" i="0" u="none" strike="noStrike" cap="none" dirty="0">
                <a:solidFill>
                  <a:schemeClr val="dk1"/>
                </a:solidFill>
                <a:latin typeface="Arial"/>
                <a:ea typeface="Arial"/>
                <a:cs typeface="Arial"/>
                <a:sym typeface="Arial"/>
              </a:rPr>
              <a:t> of NGS reads.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will now sketch a couple of methods that speed things up.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6118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worth seeing how this goes, because it’s pretty </a:t>
            </a:r>
            <a:r>
              <a:rPr lang="en-GB" sz="1100" b="0" i="0" u="none" strike="noStrike" cap="none" dirty="0" err="1">
                <a:solidFill>
                  <a:schemeClr val="dk1"/>
                </a:solidFill>
                <a:latin typeface="Arial"/>
                <a:ea typeface="Arial"/>
                <a:cs typeface="Arial"/>
                <a:sym typeface="Arial"/>
              </a:rPr>
              <a:t>intutive</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To WRAP up this enormous genome, and bring it close to the reads: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347181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another way of saying the same thing: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 the right is the reference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scan through it building up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-hash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hash you build has an entry for every distinct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AND points back at the locations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CAN BE HUGE IN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Key point</a:t>
            </a:r>
            <a:r>
              <a:rPr lang="en-GB" sz="1100" b="0" i="0" u="none" strike="noStrike" cap="none" dirty="0">
                <a:solidFill>
                  <a:schemeClr val="dk1"/>
                </a:solidFill>
                <a:latin typeface="Arial"/>
                <a:ea typeface="Arial"/>
                <a:cs typeface="Arial"/>
                <a:sym typeface="Arial"/>
              </a:rPr>
              <a:t>: it’s a way of packaging up the reference genome and bringing the information to the query sequences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5401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another way of saying the same thing: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 the right is the reference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scan through it building up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-hash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hash you build has an entry for every distinct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AND points back at the locations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CAN BE HUGE IN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Key point</a:t>
            </a:r>
            <a:r>
              <a:rPr lang="en-GB" sz="1100" b="0" i="0" u="none" strike="noStrike" cap="none" dirty="0">
                <a:solidFill>
                  <a:schemeClr val="dk1"/>
                </a:solidFill>
                <a:latin typeface="Arial"/>
                <a:ea typeface="Arial"/>
                <a:cs typeface="Arial"/>
                <a:sym typeface="Arial"/>
              </a:rPr>
              <a:t>: it’s a way of packaging up the reference genome and bringing the information to the query sequences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5580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err="1">
                <a:solidFill>
                  <a:schemeClr val="dk1"/>
                </a:solidFill>
                <a:latin typeface="Arial"/>
                <a:ea typeface="Arial"/>
                <a:cs typeface="Arial"/>
                <a:sym typeface="Arial"/>
              </a:rPr>
              <a:t>Similarily</a:t>
            </a:r>
            <a:r>
              <a:rPr lang="en-GB" sz="1100" b="0" i="0" u="none" strike="noStrike" cap="none" dirty="0">
                <a:solidFill>
                  <a:schemeClr val="dk1"/>
                </a:solidFill>
                <a:latin typeface="Arial"/>
                <a:ea typeface="Arial"/>
                <a:cs typeface="Arial"/>
                <a:sym typeface="Arial"/>
              </a:rPr>
              <a:t>, we can find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863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by using the KEPT locations in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we can BEGIN to map these reads to locations on the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instance, two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from a read will be found in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those two entries in the hash will be found in many places in the genome.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two of those places may be close together, and so those alignments will be preferred,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read as a whole will be preferably aligned in that area</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Of the many possibilities, find a best approximation</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We can then carefully align the original read and the best approximation (the “extend” bit) using SW to get an optimal alignment</a:t>
            </a:r>
          </a:p>
        </p:txBody>
      </p:sp>
    </p:spTree>
    <p:extLst>
      <p:ext uri="{BB962C8B-B14F-4D97-AF65-F5344CB8AC3E}">
        <p14:creationId xmlns:p14="http://schemas.microsoft.com/office/powerpoint/2010/main" val="52155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We can then carefully align the original read and the best approximation (the “extend” bit) using SW to get an optimal alignment</a:t>
            </a:r>
          </a:p>
        </p:txBody>
      </p:sp>
    </p:spTree>
    <p:extLst>
      <p:ext uri="{BB962C8B-B14F-4D97-AF65-F5344CB8AC3E}">
        <p14:creationId xmlns:p14="http://schemas.microsoft.com/office/powerpoint/2010/main" val="3506801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Let’s open with an expansive quote from two ABSOLUTE GIANTS in the field.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Just for reference, this is what Sequence alignment is. It’s the process of  determining the most likely source of the observed DNA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read …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that I’m already speaking a bias in the way I view the work, in that I’m tethered to A reference,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you don’t have to have the bias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you DO have to listen to the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Principles approaches haven’t changed.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Actually that’s bollocks: the methods (approaches) have changed </a:t>
            </a:r>
            <a:r>
              <a:rPr lang="en-GB" sz="1100" b="1" i="0" u="none" strike="noStrike" cap="none" dirty="0">
                <a:solidFill>
                  <a:schemeClr val="dk1"/>
                </a:solidFill>
                <a:latin typeface="Arial"/>
                <a:ea typeface="Arial"/>
                <a:cs typeface="Arial"/>
                <a:sym typeface="Arial"/>
              </a:rPr>
              <a:t>a lot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665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This is a sketch of how it works.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892130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we have seen one method of summarising the genome and bringing it to the reads, and seen how it facilitates rapid lookup / alignment, at the cost of lots </a:t>
            </a:r>
            <a:r>
              <a:rPr lang="en-GB" sz="1100" b="0" i="0" u="none" strike="noStrike" cap="none" dirty="0" err="1">
                <a:solidFill>
                  <a:schemeClr val="dk1"/>
                </a:solidFill>
                <a:latin typeface="Arial"/>
                <a:ea typeface="Arial"/>
                <a:cs typeface="Arial"/>
                <a:sym typeface="Arial"/>
              </a:rPr>
              <a:t>fo</a:t>
            </a:r>
            <a:r>
              <a:rPr lang="en-GB" sz="1100" b="0" i="0" u="none" strike="noStrike" cap="none" dirty="0">
                <a:solidFill>
                  <a:schemeClr val="dk1"/>
                </a:solidFill>
                <a:latin typeface="Arial"/>
                <a:ea typeface="Arial"/>
                <a:cs typeface="Arial"/>
                <a:sym typeface="Arial"/>
              </a:rPr>
              <a:t> extra data structures.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main aligner method is the suffix tree method: it is another way of summarising the genome so that you can do rapid lookups for reads (followed by careful local alignments)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8357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we have seen one method of summarising the genome and bringing it to the reads, and seen how it facilitates rapid lookup / alignment, at the cost of lots </a:t>
            </a:r>
            <a:r>
              <a:rPr lang="en-GB" sz="1100" b="0" i="0" u="none" strike="noStrike" cap="none" dirty="0" err="1">
                <a:solidFill>
                  <a:schemeClr val="dk1"/>
                </a:solidFill>
                <a:latin typeface="Arial"/>
                <a:ea typeface="Arial"/>
                <a:cs typeface="Arial"/>
                <a:sym typeface="Arial"/>
              </a:rPr>
              <a:t>fo</a:t>
            </a:r>
            <a:r>
              <a:rPr lang="en-GB" sz="1100" b="0" i="0" u="none" strike="noStrike" cap="none" dirty="0">
                <a:solidFill>
                  <a:schemeClr val="dk1"/>
                </a:solidFill>
                <a:latin typeface="Arial"/>
                <a:ea typeface="Arial"/>
                <a:cs typeface="Arial"/>
                <a:sym typeface="Arial"/>
              </a:rPr>
              <a:t> extra data structures.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main aligner method is the suffix tree method: it is another way of summarising the genome so that you can do rapid lookups for reads (followed by careful local alignments)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518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Suffix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(pronounced “try”) is a data structure which allows the whole genome to be indexed: this is a different way of bringing the wrapped-up genome to your query sequences.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a couple of examples of suffix tries – the first one is for a sequence of two characters, the first last letter (T) and then the next suffice CT, and build a second branch.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Similarly, if your whole genome consisted of “GAACCG…T” then you’d first build a path from the last letter (T), and then CT, the CCT etc. The number in the square is the start position of the suffix.</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resulting structure is a compact way of storing a wrapped up genome, along with locations where the </a:t>
            </a:r>
            <a:r>
              <a:rPr lang="en-GB" sz="1100" b="0" i="0" u="none" strike="noStrike" cap="none" dirty="0" err="1">
                <a:solidFill>
                  <a:schemeClr val="dk1"/>
                </a:solidFill>
                <a:latin typeface="Arial"/>
                <a:ea typeface="Arial"/>
                <a:cs typeface="Arial"/>
                <a:sym typeface="Arial"/>
              </a:rPr>
              <a:t>subsequences</a:t>
            </a:r>
            <a:r>
              <a:rPr lang="en-GB" sz="1100" b="0" i="0" u="none" strike="noStrike" cap="none" dirty="0">
                <a:solidFill>
                  <a:schemeClr val="dk1"/>
                </a:solidFill>
                <a:latin typeface="Arial"/>
                <a:ea typeface="Arial"/>
                <a:cs typeface="Arial"/>
                <a:sym typeface="Arial"/>
              </a:rPr>
              <a:t> were drawn from.</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walk up to this structure with a read (a short pattern), and chase down the paths that match your pattern, and read off the matching substrings and their positions, since the tree LEAVES store the ending positions of the suffixes. SO you recover where there was a match + position of the match. This can be shown to be QUICKER than other methods.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the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is built.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transition from the original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to the BW-transformed suffix array is beyond the scope of this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EXAMPLES of aligners which use suffix trees and BW indices include the big two (BWA and BOWTIE2)</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2800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Suffix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(pronounced “try”) is a data structure which allows the whole genome to be indexed: this is a different way of bringing the wrapped-up genome to your query sequences.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a couple of examples of suffix tries – the first one is for a sequence of two characters, the first last letter (T) and then the next suffice CT, and build a second branch.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Similarly, if your whole genome consisted of “GAACCG…T” then you’d first build a path from the last letter (T), and then CT, the CCT etc. The number in the square is the start position of the suffix.</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resulting structure is a compact way of storing a wrapped up genome, along with locations where the </a:t>
            </a:r>
            <a:r>
              <a:rPr lang="en-GB" sz="1100" b="0" i="0" u="none" strike="noStrike" cap="none" dirty="0" err="1">
                <a:solidFill>
                  <a:schemeClr val="dk1"/>
                </a:solidFill>
                <a:latin typeface="Arial"/>
                <a:ea typeface="Arial"/>
                <a:cs typeface="Arial"/>
                <a:sym typeface="Arial"/>
              </a:rPr>
              <a:t>subsequences</a:t>
            </a:r>
            <a:r>
              <a:rPr lang="en-GB" sz="1100" b="0" i="0" u="none" strike="noStrike" cap="none" dirty="0">
                <a:solidFill>
                  <a:schemeClr val="dk1"/>
                </a:solidFill>
                <a:latin typeface="Arial"/>
                <a:ea typeface="Arial"/>
                <a:cs typeface="Arial"/>
                <a:sym typeface="Arial"/>
              </a:rPr>
              <a:t> were drawn from.</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walk up to this structure with a read (a short pattern), and chase down the paths that match your pattern, and read off the matching substrings and their positions, since the tree LEAVES store the ending positions of the suffixes. SO you recover where there was a match + position of the match. This can be shown to be QUICKER than other methods.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the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is built.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transition from the original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to the BW-transformed suffix array is beyond the scope of this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EXAMPLES of aligners which use suffix trees and BW indices include the big two (BWA and BOWTIE2)</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41591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Good to know when aligners can run into problems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Two classes of problems</a:t>
            </a:r>
          </a:p>
          <a:p>
            <a:pPr marL="171450" marR="0" lvl="0" indent="-171450" algn="l" rtl="0">
              <a:lnSpc>
                <a:spcPct val="100000"/>
              </a:lnSpc>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Genome itself: points on this slide</a:t>
            </a:r>
          </a:p>
          <a:p>
            <a:pPr marL="171450" marR="0" lvl="0" indent="-171450" algn="l" rtl="0">
              <a:lnSpc>
                <a:spcPct val="100000"/>
              </a:lnSpc>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Issues with the read – points on next slide</a:t>
            </a:r>
          </a:p>
          <a:p>
            <a:pPr marL="171450" marR="0" lvl="0" indent="-171450" algn="l" rtl="0">
              <a:lnSpc>
                <a:spcPct val="100000"/>
              </a:lnSpc>
              <a:spcBef>
                <a:spcPts val="0"/>
              </a:spcBef>
              <a:spcAft>
                <a:spcPts val="0"/>
              </a:spcAft>
              <a:buClr>
                <a:schemeClr val="dk1"/>
              </a:buClr>
              <a:buSzPts val="275"/>
              <a:buFontTx/>
              <a:buChar char="-"/>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74158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EVEN in the ABSENCE of problematic genomes: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more problems aligners have to deal with:</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TE</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LCS</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REF errors</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Gene Paralogues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response of the </a:t>
            </a:r>
            <a:r>
              <a:rPr lang="en-GB" sz="1100" b="0" i="0" u="none" strike="noStrike" cap="none" dirty="0" err="1">
                <a:solidFill>
                  <a:schemeClr val="dk1"/>
                </a:solidFill>
                <a:latin typeface="Arial"/>
                <a:ea typeface="Arial"/>
                <a:cs typeface="Arial"/>
                <a:sym typeface="Arial"/>
              </a:rPr>
              <a:t>alginger</a:t>
            </a:r>
            <a:r>
              <a:rPr lang="en-GB" sz="1100" b="0" i="0" u="none" strike="noStrike" cap="none" dirty="0">
                <a:solidFill>
                  <a:schemeClr val="dk1"/>
                </a:solidFill>
                <a:latin typeface="Arial"/>
                <a:ea typeface="Arial"/>
                <a:cs typeface="Arial"/>
                <a:sym typeface="Arial"/>
              </a:rPr>
              <a:t> is to issue a MQ to each alignment, and reduce the quality when it’s unsure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for instance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the aligner will use tricks: if you have redundancy in the information: </a:t>
            </a:r>
            <a:r>
              <a:rPr lang="en-GB" sz="1100" b="0" i="0" u="none" strike="noStrike" cap="none" dirty="0" err="1">
                <a:solidFill>
                  <a:schemeClr val="dk1"/>
                </a:solidFill>
                <a:latin typeface="Arial"/>
                <a:ea typeface="Arial"/>
                <a:cs typeface="Arial"/>
                <a:sym typeface="Arial"/>
              </a:rPr>
              <a:t>eg</a:t>
            </a:r>
            <a:r>
              <a:rPr lang="en-GB" sz="1100" b="0" i="0" u="none" strike="noStrike" cap="none" dirty="0">
                <a:solidFill>
                  <a:schemeClr val="dk1"/>
                </a:solidFill>
                <a:latin typeface="Arial"/>
                <a:ea typeface="Arial"/>
                <a:cs typeface="Arial"/>
                <a:sym typeface="Arial"/>
              </a:rPr>
              <a:t> you are using PE reads and one of the pair places well, and the other one places everywhere, THEN the aligner will guide the poor </a:t>
            </a:r>
            <a:r>
              <a:rPr lang="en-GB" sz="1100" b="0" i="0" u="none" strike="noStrike" cap="none" dirty="0" err="1">
                <a:solidFill>
                  <a:schemeClr val="dk1"/>
                </a:solidFill>
                <a:latin typeface="Arial"/>
                <a:ea typeface="Arial"/>
                <a:cs typeface="Arial"/>
                <a:sym typeface="Arial"/>
              </a:rPr>
              <a:t>alginmetn</a:t>
            </a:r>
            <a:r>
              <a:rPr lang="en-GB" sz="1100" b="0" i="0" u="none" strike="noStrike" cap="none" dirty="0">
                <a:solidFill>
                  <a:schemeClr val="dk1"/>
                </a:solidFill>
                <a:latin typeface="Arial"/>
                <a:ea typeface="Arial"/>
                <a:cs typeface="Arial"/>
                <a:sym typeface="Arial"/>
              </a:rPr>
              <a:t> with the good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Also worth pointing out: PE is better for alignment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8855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1645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2494442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Here I’ve written two current aligners and two splice-aware aligners.</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Moral – this table actually looks remarkably uniform, once  you account for specific function: </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It’s possible that your team / institute etc will make choices based on FUNCTION. Do you need spliced alignment?</a:t>
            </a:r>
          </a:p>
        </p:txBody>
      </p:sp>
      <p:sp>
        <p:nvSpPr>
          <p:cNvPr id="386" name="Google Shape;38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9191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The talk is long, but we’ll take breaks.</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Long because it touches on a few quite distinct bits that all stitch together: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it’s done, </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to watch the outputs (raw alignments or from a viewer)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NGS data is prepared before analysis: alignment is only one step.</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16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let’s move onto the practicalities of actually aligning genomes at scale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 question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1322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9920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know that the most common sequence format prior to alignment is FASTQ.</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naively, if we had 150Gbp of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we could throw it at a single computer and wait for 10 days.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Instead, we ALWAYS do the following: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Chop the problem into small pieces by chopping up the </a:t>
            </a:r>
            <a:r>
              <a:rPr lang="en-GB" sz="1100" b="0" i="0" u="none" strike="noStrike" cap="none" dirty="0" err="1">
                <a:solidFill>
                  <a:schemeClr val="dk1"/>
                </a:solidFill>
                <a:latin typeface="Arial"/>
                <a:ea typeface="Arial"/>
                <a:cs typeface="Arial"/>
                <a:sym typeface="Arial"/>
              </a:rPr>
              <a:t>fastq</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Align each piece on a separate computer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Stitch the pieces together afterwards.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OR OR OR exploit the fact that modern computers have multiple cores: but your software has to be able to exploit multiple cores (</a:t>
            </a:r>
            <a:r>
              <a:rPr lang="en-GB" sz="1100" b="0" i="0" u="none" strike="noStrike" cap="none" dirty="0" err="1">
                <a:solidFill>
                  <a:schemeClr val="dk1"/>
                </a:solidFill>
                <a:latin typeface="Arial"/>
                <a:ea typeface="Arial"/>
                <a:cs typeface="Arial"/>
                <a:sym typeface="Arial"/>
              </a:rPr>
              <a:t>eg</a:t>
            </a:r>
            <a:r>
              <a:rPr lang="en-GB" sz="1100" b="0" i="0" u="none" strike="noStrike" cap="none" dirty="0">
                <a:solidFill>
                  <a:schemeClr val="dk1"/>
                </a:solidFill>
                <a:latin typeface="Arial"/>
                <a:ea typeface="Arial"/>
                <a:cs typeface="Arial"/>
                <a:sym typeface="Arial"/>
              </a:rPr>
              <a:t> bwa-mem –t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1323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Coming back to our original problem: 10 days was way too long for a single sample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if you chop up the exome into 200 pieces and align each piece on a separate node AT THE SAME TIME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alignment time drops to 1.25 hrs instead of 10 days.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Now if you have 1k samples, it’ll balloon up again: control with nodes and better process optimisation</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0291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FINAL THING TO KEEP IN YOUR HEAD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NGS Generates a LOT of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data: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have to have a rough idea of storage and </a:t>
            </a:r>
            <a:r>
              <a:rPr lang="en-GB" sz="1100" b="0" i="0" u="none" strike="noStrike" cap="none" dirty="0" err="1">
                <a:solidFill>
                  <a:schemeClr val="dk1"/>
                </a:solidFill>
                <a:latin typeface="Arial"/>
                <a:ea typeface="Arial"/>
                <a:cs typeface="Arial"/>
                <a:sym typeface="Arial"/>
              </a:rPr>
              <a:t>comput</a:t>
            </a:r>
            <a:r>
              <a:rPr lang="en-GB" sz="1100" b="0" i="0" u="none" strike="noStrike" cap="none" dirty="0">
                <a:solidFill>
                  <a:schemeClr val="dk1"/>
                </a:solidFill>
                <a:latin typeface="Arial"/>
                <a:ea typeface="Arial"/>
                <a:cs typeface="Arial"/>
                <a:sym typeface="Arial"/>
              </a:rPr>
              <a:t> costs before getting started</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At sanger we have a rule of thumb used to estimate storage: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90551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9812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FIRST:</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NGS EXPERMIENTS  ARE DONE AT SCALE: there may be 100s =&gt; 10k’s of samples.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alignment we were discussing is just the first part of that.</a:t>
            </a:r>
          </a:p>
        </p:txBody>
      </p:sp>
    </p:spTree>
    <p:extLst>
      <p:ext uri="{BB962C8B-B14F-4D97-AF65-F5344CB8AC3E}">
        <p14:creationId xmlns:p14="http://schemas.microsoft.com/office/powerpoint/2010/main" val="2369814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Moreover, in that workflow,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sequencing plan might: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 sample across multiple libraries – this happens sometimes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split a library across multiple lanes - that happens A LOT.</a:t>
            </a:r>
          </a:p>
          <a:p>
            <a:pPr marL="0" marR="0" lvl="0" indent="0" algn="l" rtl="0">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WHY?</a:t>
            </a:r>
          </a:p>
        </p:txBody>
      </p:sp>
    </p:spTree>
    <p:extLst>
      <p:ext uri="{BB962C8B-B14F-4D97-AF65-F5344CB8AC3E}">
        <p14:creationId xmlns:p14="http://schemas.microsoft.com/office/powerpoint/2010/main" val="1144188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2914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split of a library across multiple runs is to mitigate batch effects: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Say you have four samples: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process first sample in one run and your second sample in a second run etc, then you are open to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losing your second sample if your run fails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Having pronounced difference in read-depth if there’s a difference between runs, or any other systematic effect that your QC would flag up.</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ALL of your samples across four runs (say) and the variability in one run is smeared across all your samples.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Secondly, you may have to increase the number of runs for a specific sample to increase the read-depth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volume),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have to prepare multiple libraries.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8696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ME, this is alignment:</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The reference is key</a:t>
            </a:r>
            <a:r>
              <a:rPr lang="en-GB" sz="1100" b="0" i="0" u="none" strike="noStrike" cap="none" dirty="0">
                <a:solidFill>
                  <a:schemeClr val="dk1"/>
                </a:solidFill>
                <a:latin typeface="Arial"/>
                <a:ea typeface="Arial"/>
                <a:cs typeface="Arial"/>
                <a:sym typeface="Arial"/>
              </a:rPr>
              <a: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are deeply biased here, in that we always operate in the context of a reference.</a:t>
            </a:r>
          </a:p>
        </p:txBody>
      </p:sp>
    </p:spTree>
    <p:extLst>
      <p:ext uri="{BB962C8B-B14F-4D97-AF65-F5344CB8AC3E}">
        <p14:creationId xmlns:p14="http://schemas.microsoft.com/office/powerpoint/2010/main" val="1343733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NOW POINT OUT A SECOND ASPECT of this workflow : ACCOMPANIED by three different additional software “treatments” of the alignments.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We’ve talked about how the alignment is DONE. </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1) POST ALIGN QC. After that alignment, you have the perfect opportunity to to see if there were problems in the library or in the run itself.</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2505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next part, if you are happy with the sequencing of your library components, is to do what’s typically called BAM IMPROVEMENT</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 pair of software processes introduced by GATK during the processing of thousand genome data: actually alter the bam files.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0463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Shape 71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Base Quality Score Recalibration</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is Mark Duplication</a:t>
            </a: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And I will describe and motivate them briefly.</a:t>
            </a:r>
          </a:p>
          <a:p>
            <a:pPr marL="171450" marR="0" lvl="0" indent="-171450" algn="l" rtl="0">
              <a:spcBef>
                <a:spcPts val="0"/>
              </a:spcBef>
              <a:spcAft>
                <a:spcPts val="0"/>
              </a:spcAft>
              <a:buClr>
                <a:schemeClr val="dk1"/>
              </a:buClr>
              <a:buSzPts val="275"/>
              <a:buFontTx/>
              <a:buChar char="-"/>
            </a:pPr>
            <a:endParaRPr lang="en-GB"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IN OLD DOC you may come across indel realignment: don’t worry about that – it’s been </a:t>
            </a:r>
            <a:r>
              <a:rPr lang="en-GB" sz="1100" b="0" i="0" u="none" strike="noStrike" cap="none" dirty="0" err="1">
                <a:solidFill>
                  <a:schemeClr val="dk1"/>
                </a:solidFill>
                <a:latin typeface="Arial"/>
                <a:ea typeface="Arial"/>
                <a:cs typeface="Arial"/>
                <a:sym typeface="Arial"/>
              </a:rPr>
              <a:t>superceded</a:t>
            </a:r>
            <a:r>
              <a:rPr lang="en-GB" sz="1100" b="0" i="0" u="none" strike="noStrike" cap="none" dirty="0">
                <a:solidFill>
                  <a:schemeClr val="dk1"/>
                </a:solidFill>
                <a:latin typeface="Arial"/>
                <a:ea typeface="Arial"/>
                <a:cs typeface="Arial"/>
                <a:sym typeface="Arial"/>
              </a:rPr>
              <a:t> by the methods of the actual variant calling</a:t>
            </a:r>
          </a:p>
          <a:p>
            <a:pPr marL="171450" marR="0" lvl="0" indent="-171450" algn="l" rtl="0">
              <a:spcBef>
                <a:spcPts val="0"/>
              </a:spcBef>
              <a:spcAft>
                <a:spcPts val="0"/>
              </a:spcAft>
              <a:buClr>
                <a:schemeClr val="dk1"/>
              </a:buClr>
              <a:buSzPts val="275"/>
              <a:buFontTx/>
              <a:buChar char="-"/>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32961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Shape 75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914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Shape 76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0808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Shape 7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453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ALMOST DONE.</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last thing I wanted to mention is the de-duplication once you’ve merged to library.</a:t>
            </a:r>
          </a:p>
        </p:txBody>
      </p:sp>
    </p:spTree>
    <p:extLst>
      <p:ext uri="{BB962C8B-B14F-4D97-AF65-F5344CB8AC3E}">
        <p14:creationId xmlns:p14="http://schemas.microsoft.com/office/powerpoint/2010/main" val="2483623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where duplication comes from:</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should note that PCR amplification is a step in most library preparations.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Therefore, there WILL be duplicate reads in the system, which are not biological.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That’s a problem – it will artificially increase confidence in a variant call.</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you’ve aligned, though, you can manage this: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Because the PCR dups will have their outer ends at the same genomic position.</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spot this and remove all but one read.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is an </a:t>
            </a:r>
            <a:r>
              <a:rPr lang="en-GB" sz="1100" b="0" i="0" u="none" strike="noStrike" cap="none" dirty="0" err="1">
                <a:solidFill>
                  <a:schemeClr val="dk1"/>
                </a:solidFill>
                <a:latin typeface="Arial"/>
                <a:ea typeface="Arial"/>
                <a:cs typeface="Arial"/>
                <a:sym typeface="Arial"/>
              </a:rPr>
              <a:t>expectiation</a:t>
            </a:r>
            <a:r>
              <a:rPr lang="en-GB" sz="1100" b="0" i="0" u="none" strike="noStrike" cap="none" dirty="0">
                <a:solidFill>
                  <a:schemeClr val="dk1"/>
                </a:solidFill>
                <a:latin typeface="Arial"/>
                <a:ea typeface="Arial"/>
                <a:cs typeface="Arial"/>
                <a:sym typeface="Arial"/>
              </a:rPr>
              <a:t> that a typical library will have about 5% dups this way, but I see close to 15% often, so I think it’s library / chemistry dependent.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7951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0a3b55808_0_5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a3b5580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089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6678fa854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6678fa85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255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2292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last slide is just a reminder that alignment is just one part of the process that gets you from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to sample-level BAM, which you can run analysis on.</a:t>
            </a:r>
          </a:p>
        </p:txBody>
      </p:sp>
    </p:spTree>
    <p:extLst>
      <p:ext uri="{BB962C8B-B14F-4D97-AF65-F5344CB8AC3E}">
        <p14:creationId xmlns:p14="http://schemas.microsoft.com/office/powerpoint/2010/main" val="24337091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8552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The effect of compression on a SAM (not compressed) using BAM, lossless CRAM and lossy CRAM.</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Format of the future. Many NGS pipelines now adopting CRAM for long term storage (less storage required).</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CRAM lossless is better now than shown here</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2767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146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632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629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 does this consortium EMIT? </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Versioned assemblies.</a:t>
            </a:r>
          </a:p>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listed the names and dates of human assemblies. You can see that although the current one (h38) was emitted 7 years ago,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mouse, the situation is a lot easier and saner.</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1" i="0" u="none" strike="noStrike" cap="none" dirty="0">
                <a:solidFill>
                  <a:schemeClr val="dk1"/>
                </a:solidFill>
                <a:latin typeface="Arial"/>
                <a:ea typeface="Arial"/>
                <a:cs typeface="Arial"/>
                <a:sym typeface="Arial"/>
              </a:rPr>
              <a:t>What is an assembly? It’s basically a big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file (you were dealing with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this morning)</a:t>
            </a:r>
          </a:p>
        </p:txBody>
      </p:sp>
    </p:spTree>
    <p:extLst>
      <p:ext uri="{BB962C8B-B14F-4D97-AF65-F5344CB8AC3E}">
        <p14:creationId xmlns:p14="http://schemas.microsoft.com/office/powerpoint/2010/main" val="4166796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 does this consortium EMIT? </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Versioned assemblies.</a:t>
            </a:r>
          </a:p>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listed the names and dates of human assemblies. You can see that although the current one (h38) was emitted 7 years ago,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mouse, the situation is a lot easier and saner.</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1" i="0" u="none" strike="noStrike" cap="none" dirty="0">
                <a:solidFill>
                  <a:schemeClr val="dk1"/>
                </a:solidFill>
                <a:latin typeface="Arial"/>
                <a:ea typeface="Arial"/>
                <a:cs typeface="Arial"/>
                <a:sym typeface="Arial"/>
              </a:rPr>
              <a:t>What is an assembly? It’s basically a big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file (you were dealing with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this morning)</a:t>
            </a:r>
          </a:p>
        </p:txBody>
      </p:sp>
    </p:spTree>
    <p:extLst>
      <p:ext uri="{BB962C8B-B14F-4D97-AF65-F5344CB8AC3E}">
        <p14:creationId xmlns:p14="http://schemas.microsoft.com/office/powerpoint/2010/main" val="962819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 HAVE A REFERENCE,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you can align read to it.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THESE are typical inferences you can make with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Variation from the reference – could have functional consequence.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Transcript abundance: Very common to use alignment to genome to quantify transcript expression.</a:t>
            </a:r>
          </a:p>
        </p:txBody>
      </p:sp>
    </p:spTree>
    <p:extLst>
      <p:ext uri="{BB962C8B-B14F-4D97-AF65-F5344CB8AC3E}">
        <p14:creationId xmlns:p14="http://schemas.microsoft.com/office/powerpoint/2010/main" val="3747291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6812-ADA1-464B-BECC-C603460E3C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C4442-0DA0-1D47-825F-A4E327320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C710C6-CB8B-AF4D-B54C-9FF2093A5FA8}"/>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5" name="Footer Placeholder 4">
            <a:extLst>
              <a:ext uri="{FF2B5EF4-FFF2-40B4-BE49-F238E27FC236}">
                <a16:creationId xmlns:a16="http://schemas.microsoft.com/office/drawing/2014/main" id="{65109EC7-C4A0-2544-9E25-EAFAD56D8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3DD98-E99A-BE48-B3BA-45F5097823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7570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A0F9-3993-1947-8842-146B882CD0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B8E7D-523D-F245-A693-156C2FF03A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1DADA-9F56-EE4F-96E1-16E7E9768102}"/>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5" name="Footer Placeholder 4">
            <a:extLst>
              <a:ext uri="{FF2B5EF4-FFF2-40B4-BE49-F238E27FC236}">
                <a16:creationId xmlns:a16="http://schemas.microsoft.com/office/drawing/2014/main" id="{B64F4756-F14A-C942-843F-8BDFE87E9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858D0-3747-8E40-A31F-C222ACA35CA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73424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CDBE31-450C-0148-BF3A-0425AD45DB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93EAF9-38C6-E246-9DD7-6AF58E4288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E59FF-5D97-6E47-B72A-E7E1EA39BFCE}"/>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5" name="Footer Placeholder 4">
            <a:extLst>
              <a:ext uri="{FF2B5EF4-FFF2-40B4-BE49-F238E27FC236}">
                <a16:creationId xmlns:a16="http://schemas.microsoft.com/office/drawing/2014/main" id="{97A762FC-D927-E043-8C03-93DED81A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D57D3-C2ED-814C-A747-8E53488A355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79704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nger" type="tx">
  <p:cSld name="Sanger">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609600" y="122246"/>
            <a:ext cx="10972800" cy="795600"/>
          </a:xfrm>
          <a:prstGeom prst="rect">
            <a:avLst/>
          </a:prstGeom>
          <a:solidFill>
            <a:srgbClr val="004869"/>
          </a:solidFill>
        </p:spPr>
        <p:txBody>
          <a:bodyPr spcFirstLastPara="1" wrap="square" lIns="91425" tIns="91425" rIns="91425" bIns="91425" anchor="ctr" anchorCtr="0">
            <a:noAutofit/>
          </a:bodyPr>
          <a:lstStyle>
            <a:lvl1pPr lvl="0" rtl="0">
              <a:spcBef>
                <a:spcPts val="0"/>
              </a:spcBef>
              <a:spcAft>
                <a:spcPts val="0"/>
              </a:spcAft>
              <a:buClr>
                <a:srgbClr val="FFFFFF"/>
              </a:buClr>
              <a:buSzPts val="3600"/>
              <a:buNone/>
              <a:defRPr>
                <a:solidFill>
                  <a:srgbClr val="FFFFFF"/>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8" name="Google Shape;58;p15"/>
          <p:cNvSpPr txBox="1">
            <a:spLocks noGrp="1"/>
          </p:cNvSpPr>
          <p:nvPr>
            <p:ph type="body" idx="1"/>
          </p:nvPr>
        </p:nvSpPr>
        <p:spPr>
          <a:xfrm>
            <a:off x="609600" y="1077087"/>
            <a:ext cx="10972800" cy="53391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004869"/>
              </a:buClr>
              <a:buSzPts val="3000"/>
              <a:buChar char="●"/>
              <a:defRPr>
                <a:solidFill>
                  <a:srgbClr val="004869"/>
                </a:solidFill>
              </a:defRPr>
            </a:lvl1pPr>
            <a:lvl2pPr marL="914400" lvl="1" indent="-381000" rtl="0">
              <a:spcBef>
                <a:spcPts val="0"/>
              </a:spcBef>
              <a:spcAft>
                <a:spcPts val="0"/>
              </a:spcAft>
              <a:buClr>
                <a:srgbClr val="004869"/>
              </a:buClr>
              <a:buSzPts val="2400"/>
              <a:buChar char="○"/>
              <a:defRPr>
                <a:solidFill>
                  <a:srgbClr val="004869"/>
                </a:solidFill>
              </a:defRPr>
            </a:lvl2pPr>
            <a:lvl3pPr marL="1371600" lvl="2" indent="-381000" rtl="0">
              <a:spcBef>
                <a:spcPts val="0"/>
              </a:spcBef>
              <a:spcAft>
                <a:spcPts val="0"/>
              </a:spcAft>
              <a:buClr>
                <a:srgbClr val="004869"/>
              </a:buClr>
              <a:buSzPts val="2400"/>
              <a:buChar char="■"/>
              <a:defRPr>
                <a:solidFill>
                  <a:srgbClr val="004869"/>
                </a:solidFill>
              </a:defRPr>
            </a:lvl3pPr>
            <a:lvl4pPr marL="1828800" lvl="3" indent="-342900" rtl="0">
              <a:spcBef>
                <a:spcPts val="0"/>
              </a:spcBef>
              <a:spcAft>
                <a:spcPts val="0"/>
              </a:spcAft>
              <a:buClr>
                <a:srgbClr val="004869"/>
              </a:buClr>
              <a:buSzPts val="1800"/>
              <a:buChar char="●"/>
              <a:defRPr>
                <a:solidFill>
                  <a:srgbClr val="004869"/>
                </a:solidFill>
              </a:defRPr>
            </a:lvl4pPr>
            <a:lvl5pPr marL="2286000" lvl="4" indent="-342900" rtl="0">
              <a:spcBef>
                <a:spcPts val="0"/>
              </a:spcBef>
              <a:spcAft>
                <a:spcPts val="0"/>
              </a:spcAft>
              <a:buClr>
                <a:srgbClr val="004869"/>
              </a:buClr>
              <a:buSzPts val="1800"/>
              <a:buChar char="○"/>
              <a:defRPr>
                <a:solidFill>
                  <a:srgbClr val="004869"/>
                </a:solidFill>
              </a:defRPr>
            </a:lvl5pPr>
            <a:lvl6pPr marL="2743200" lvl="5" indent="-342900" rtl="0">
              <a:spcBef>
                <a:spcPts val="0"/>
              </a:spcBef>
              <a:spcAft>
                <a:spcPts val="0"/>
              </a:spcAft>
              <a:buClr>
                <a:srgbClr val="004869"/>
              </a:buClr>
              <a:buSzPts val="1800"/>
              <a:buChar char="■"/>
              <a:defRPr>
                <a:solidFill>
                  <a:srgbClr val="004869"/>
                </a:solidFill>
              </a:defRPr>
            </a:lvl6pPr>
            <a:lvl7pPr marL="3200400" lvl="6" indent="-342900" rtl="0">
              <a:spcBef>
                <a:spcPts val="0"/>
              </a:spcBef>
              <a:spcAft>
                <a:spcPts val="0"/>
              </a:spcAft>
              <a:buClr>
                <a:srgbClr val="004869"/>
              </a:buClr>
              <a:buSzPts val="1800"/>
              <a:buChar char="●"/>
              <a:defRPr>
                <a:solidFill>
                  <a:srgbClr val="004869"/>
                </a:solidFill>
              </a:defRPr>
            </a:lvl7pPr>
            <a:lvl8pPr marL="3657600" lvl="7" indent="-342900" rtl="0">
              <a:spcBef>
                <a:spcPts val="0"/>
              </a:spcBef>
              <a:spcAft>
                <a:spcPts val="0"/>
              </a:spcAft>
              <a:buClr>
                <a:srgbClr val="004869"/>
              </a:buClr>
              <a:buSzPts val="1800"/>
              <a:buChar char="○"/>
              <a:defRPr>
                <a:solidFill>
                  <a:srgbClr val="004869"/>
                </a:solidFill>
              </a:defRPr>
            </a:lvl8pPr>
            <a:lvl9pPr marL="4114800" lvl="8" indent="-342900" rtl="0">
              <a:spcBef>
                <a:spcPts val="0"/>
              </a:spcBef>
              <a:spcAft>
                <a:spcPts val="0"/>
              </a:spcAft>
              <a:buClr>
                <a:srgbClr val="004869"/>
              </a:buClr>
              <a:buSzPts val="1800"/>
              <a:buChar char="■"/>
              <a:defRPr>
                <a:solidFill>
                  <a:srgbClr val="004869"/>
                </a:solidFill>
              </a:defRPr>
            </a:lvl9pPr>
          </a:lstStyle>
          <a:p>
            <a:endParaRPr/>
          </a:p>
        </p:txBody>
      </p:sp>
      <p:sp>
        <p:nvSpPr>
          <p:cNvPr id="59" name="Google Shape;59;p15"/>
          <p:cNvSpPr txBox="1"/>
          <p:nvPr/>
        </p:nvSpPr>
        <p:spPr>
          <a:xfrm>
            <a:off x="619733" y="6542275"/>
            <a:ext cx="70276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rgbClr val="004869"/>
                </a:solidFill>
              </a:rPr>
              <a:t>WTAC NGS Course, Hinxton</a:t>
            </a:r>
            <a:endParaRPr sz="800" b="1">
              <a:solidFill>
                <a:srgbClr val="004869"/>
              </a:solidFill>
            </a:endParaRPr>
          </a:p>
        </p:txBody>
      </p:sp>
      <p:cxnSp>
        <p:nvCxnSpPr>
          <p:cNvPr id="60" name="Google Shape;60;p15"/>
          <p:cNvCxnSpPr/>
          <p:nvPr/>
        </p:nvCxnSpPr>
        <p:spPr>
          <a:xfrm>
            <a:off x="721333" y="6542275"/>
            <a:ext cx="11143600" cy="17700"/>
          </a:xfrm>
          <a:prstGeom prst="straightConnector1">
            <a:avLst/>
          </a:prstGeom>
          <a:noFill/>
          <a:ln w="19050" cap="flat" cmpd="sng">
            <a:solidFill>
              <a:srgbClr val="004869"/>
            </a:solidFill>
            <a:prstDash val="solid"/>
            <a:round/>
            <a:headEnd type="none" w="med" len="med"/>
            <a:tailEnd type="none" w="med" len="med"/>
          </a:ln>
        </p:spPr>
      </p:cxnSp>
    </p:spTree>
    <p:extLst>
      <p:ext uri="{BB962C8B-B14F-4D97-AF65-F5344CB8AC3E}">
        <p14:creationId xmlns:p14="http://schemas.microsoft.com/office/powerpoint/2010/main" val="292369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F676-6E10-0444-881A-C60C0B2EE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2327C-DE8E-DE4E-AF7D-B45393E018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9CEEF-26CE-DC4B-93FC-25D7B1EFC779}"/>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5" name="Footer Placeholder 4">
            <a:extLst>
              <a:ext uri="{FF2B5EF4-FFF2-40B4-BE49-F238E27FC236}">
                <a16:creationId xmlns:a16="http://schemas.microsoft.com/office/drawing/2014/main" id="{06A73B7C-8219-874B-A6DE-9CC0FFC28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0E6C0-6E10-BC4F-8363-E9F32E2BF29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1058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8F3-B7A8-8641-B1A0-3BF266BDA5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A60347-88D6-3645-ACE4-CE6489C94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9169CA-70E9-8946-B801-1232F0EB8671}"/>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5" name="Footer Placeholder 4">
            <a:extLst>
              <a:ext uri="{FF2B5EF4-FFF2-40B4-BE49-F238E27FC236}">
                <a16:creationId xmlns:a16="http://schemas.microsoft.com/office/drawing/2014/main" id="{C03F38D2-58EE-EC45-80D4-E685F1A66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E8563-EA98-9A4A-9985-8BEAE033D89C}"/>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12962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8C6F-0F96-DC4B-92A6-9EB54E37C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E77391-8DC1-0647-8A54-22DBC7B64E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CCE97E-A04B-F64D-BC8E-1F7B02AE47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3262A3-3368-AA43-B222-A706C6E88332}"/>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6" name="Footer Placeholder 5">
            <a:extLst>
              <a:ext uri="{FF2B5EF4-FFF2-40B4-BE49-F238E27FC236}">
                <a16:creationId xmlns:a16="http://schemas.microsoft.com/office/drawing/2014/main" id="{10CC5723-D593-AA45-B465-B5FF73CB2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2F99CE-B57B-514A-BD0B-872BC744CB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93481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877E-01BC-2F40-B0FC-9E31CAE49A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80354B-9EF1-DA40-B53F-C8AC46092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6CB2D0-F217-384F-B8AF-037F8B70B1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F67D8B-44F3-8147-BC08-82E9BBC27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942F8E-8547-A648-BB49-DD967F2318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69B54E-53C2-7C43-B5BB-0DA2B3A48ED9}"/>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8" name="Footer Placeholder 7">
            <a:extLst>
              <a:ext uri="{FF2B5EF4-FFF2-40B4-BE49-F238E27FC236}">
                <a16:creationId xmlns:a16="http://schemas.microsoft.com/office/drawing/2014/main" id="{A85C183B-4F7C-FD49-A96C-60EF1F71EA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2A623D-A194-D34E-9301-E81B5285FEF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02897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690A-CCF6-6C42-8383-25D2BB3584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ED7D1C-2976-2141-9C42-7024585AEA39}"/>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4" name="Footer Placeholder 3">
            <a:extLst>
              <a:ext uri="{FF2B5EF4-FFF2-40B4-BE49-F238E27FC236}">
                <a16:creationId xmlns:a16="http://schemas.microsoft.com/office/drawing/2014/main" id="{D85498B3-20F4-8841-990C-9CD3819BB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864E37-3F0F-2E42-9BAB-E8C2906551D2}"/>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3346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00D33-8B2D-C145-8DAD-E7D6A91CC7CC}"/>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3" name="Footer Placeholder 2">
            <a:extLst>
              <a:ext uri="{FF2B5EF4-FFF2-40B4-BE49-F238E27FC236}">
                <a16:creationId xmlns:a16="http://schemas.microsoft.com/office/drawing/2014/main" id="{47026C9E-633D-FB44-B846-79F310AA3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8E84DB-581F-214A-BC64-7344C9FF0E29}"/>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22993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8B02-3BD0-094B-8C24-810B31C2E8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7F34F5-3AC8-0743-84F6-9A5D04C72B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A20DE-0EFC-C647-8190-1CB8E6538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4BD7BA-C934-BF47-9D4A-7496B7EB05B5}"/>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6" name="Footer Placeholder 5">
            <a:extLst>
              <a:ext uri="{FF2B5EF4-FFF2-40B4-BE49-F238E27FC236}">
                <a16:creationId xmlns:a16="http://schemas.microsoft.com/office/drawing/2014/main" id="{90625EBB-9DF0-404A-AA5D-5BF8F9351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D63DE1-75A2-CC4D-8460-5608B52BDCB0}"/>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136453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0D32-9395-D947-8F49-378AB5B3F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F4DC0B-3934-6749-8AC0-8EF3DED0C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6CBAC3-CA55-574E-9103-D84E6B5D0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AAA08-E7B7-454A-A1FC-EC180ABC137B}"/>
              </a:ext>
            </a:extLst>
          </p:cNvPr>
          <p:cNvSpPr>
            <a:spLocks noGrp="1"/>
          </p:cNvSpPr>
          <p:nvPr>
            <p:ph type="dt" sz="half" idx="10"/>
          </p:nvPr>
        </p:nvSpPr>
        <p:spPr/>
        <p:txBody>
          <a:bodyPr/>
          <a:lstStyle/>
          <a:p>
            <a:fld id="{F4AB28F4-D9DE-D34C-8A8D-26A2904D48C3}" type="datetimeFigureOut">
              <a:rPr lang="en-US" smtClean="0"/>
              <a:t>10/18/21</a:t>
            </a:fld>
            <a:endParaRPr lang="en-US"/>
          </a:p>
        </p:txBody>
      </p:sp>
      <p:sp>
        <p:nvSpPr>
          <p:cNvPr id="6" name="Footer Placeholder 5">
            <a:extLst>
              <a:ext uri="{FF2B5EF4-FFF2-40B4-BE49-F238E27FC236}">
                <a16:creationId xmlns:a16="http://schemas.microsoft.com/office/drawing/2014/main" id="{D49E4475-CBF6-3D48-9759-76473BE54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565AF-ECBA-9640-8BDF-2E67F3F4A574}"/>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398591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6C266-EDF4-BB4F-9DCD-FF20D27222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F1CAD6-0364-B14D-A2FE-A95C5F620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B2D5D-3BDD-FF4A-B1CA-A2D0FA588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B28F4-D9DE-D34C-8A8D-26A2904D48C3}" type="datetimeFigureOut">
              <a:rPr lang="en-US" smtClean="0"/>
              <a:t>10/18/21</a:t>
            </a:fld>
            <a:endParaRPr lang="en-US"/>
          </a:p>
        </p:txBody>
      </p:sp>
      <p:sp>
        <p:nvSpPr>
          <p:cNvPr id="5" name="Footer Placeholder 4">
            <a:extLst>
              <a:ext uri="{FF2B5EF4-FFF2-40B4-BE49-F238E27FC236}">
                <a16:creationId xmlns:a16="http://schemas.microsoft.com/office/drawing/2014/main" id="{056D0081-52CF-5C45-9C7E-F16702E3B9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AA607-B687-0743-A4D6-7633CA6AC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51CBB-27BB-9944-B264-9B342E9C8998}" type="slidenum">
              <a:rPr lang="en-US" smtClean="0"/>
              <a:t>‹#›</a:t>
            </a:fld>
            <a:endParaRPr lang="en-US"/>
          </a:p>
        </p:txBody>
      </p:sp>
    </p:spTree>
    <p:extLst>
      <p:ext uri="{BB962C8B-B14F-4D97-AF65-F5344CB8AC3E}">
        <p14:creationId xmlns:p14="http://schemas.microsoft.com/office/powerpoint/2010/main" val="2229827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vvi@sanger.ac.uk"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0.tiff"/><Relationship Id="rId4" Type="http://schemas.openxmlformats.org/officeDocument/2006/relationships/image" Target="../media/image29.tiff"/></Relationships>
</file>

<file path=ppt/slides/_rels/slide4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p:cNvSpPr txBox="1">
            <a:spLocks noGrp="1"/>
          </p:cNvSpPr>
          <p:nvPr>
            <p:ph type="subTitle" idx="1"/>
          </p:nvPr>
        </p:nvSpPr>
        <p:spPr>
          <a:xfrm>
            <a:off x="2177776" y="1341952"/>
            <a:ext cx="4710312" cy="2048947"/>
          </a:xfrm>
          <a:prstGeom prst="rect">
            <a:avLst/>
          </a:prstGeom>
          <a:noFill/>
          <a:ln>
            <a:noFill/>
          </a:ln>
        </p:spPr>
        <p:txBody>
          <a:bodyPr spcFirstLastPara="1" vert="horz" wrap="square" lIns="91425" tIns="91425" rIns="91425" bIns="91425" rtlCol="0" anchor="t" anchorCtr="0">
            <a:noAutofit/>
          </a:bodyPr>
          <a:lstStyle/>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Vivek Iyer</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Human Genetics Informatics</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err="1">
                <a:solidFill>
                  <a:srgbClr val="000000"/>
                </a:solidFill>
                <a:latin typeface="Arial"/>
                <a:ea typeface="Arial"/>
                <a:cs typeface="Arial"/>
                <a:sym typeface="Arial"/>
              </a:rPr>
              <a:t>Wellcome</a:t>
            </a:r>
            <a:r>
              <a:rPr lang="en-GB" sz="2000" dirty="0">
                <a:solidFill>
                  <a:srgbClr val="000000"/>
                </a:solidFill>
                <a:latin typeface="Arial"/>
                <a:ea typeface="Arial"/>
                <a:cs typeface="Arial"/>
                <a:sym typeface="Arial"/>
              </a:rPr>
              <a:t> Sanger Institute</a:t>
            </a:r>
            <a:endParaRPr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hlinkClick r:id="rId3"/>
              </a:rPr>
              <a:t>vvi@sanger.ac.uk</a:t>
            </a: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i="1" dirty="0">
                <a:solidFill>
                  <a:srgbClr val="000000"/>
                </a:solidFill>
                <a:latin typeface="Arial"/>
                <a:ea typeface="Arial"/>
                <a:cs typeface="Arial"/>
                <a:sym typeface="Arial"/>
              </a:rPr>
              <a:t>Including lots of material from Thomas Keane and Ant Doran</a:t>
            </a:r>
            <a:endParaRPr sz="2000" i="1" dirty="0">
              <a:solidFill>
                <a:srgbClr val="000000"/>
              </a:solidFill>
              <a:latin typeface="Arial"/>
              <a:ea typeface="Arial"/>
              <a:cs typeface="Arial"/>
              <a:sym typeface="Arial"/>
            </a:endParaRPr>
          </a:p>
        </p:txBody>
      </p:sp>
      <p:pic>
        <p:nvPicPr>
          <p:cNvPr id="21" name="Google Shape;21;p6"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grpSp>
        <p:nvGrpSpPr>
          <p:cNvPr id="22" name="Google Shape;22;p6"/>
          <p:cNvGrpSpPr/>
          <p:nvPr/>
        </p:nvGrpSpPr>
        <p:grpSpPr>
          <a:xfrm>
            <a:off x="2209801" y="3995767"/>
            <a:ext cx="7768467" cy="1509626"/>
            <a:chOff x="685800" y="3995767"/>
            <a:chExt cx="7768467" cy="1509626"/>
          </a:xfrm>
        </p:grpSpPr>
        <p:pic>
          <p:nvPicPr>
            <p:cNvPr id="23" name="Google Shape;23;p6"/>
            <p:cNvPicPr preferRelativeResize="0"/>
            <p:nvPr/>
          </p:nvPicPr>
          <p:blipFill rotWithShape="1">
            <a:blip r:embed="rId5">
              <a:alphaModFix/>
            </a:blip>
            <a:srcRect/>
            <a:stretch/>
          </p:blipFill>
          <p:spPr>
            <a:xfrm>
              <a:off x="6274380" y="3996203"/>
              <a:ext cx="2179887" cy="1504748"/>
            </a:xfrm>
            <a:prstGeom prst="rect">
              <a:avLst/>
            </a:prstGeom>
            <a:noFill/>
            <a:ln>
              <a:noFill/>
            </a:ln>
          </p:spPr>
        </p:pic>
        <p:pic>
          <p:nvPicPr>
            <p:cNvPr id="24" name="Google Shape;24;p6"/>
            <p:cNvPicPr preferRelativeResize="0"/>
            <p:nvPr/>
          </p:nvPicPr>
          <p:blipFill rotWithShape="1">
            <a:blip r:embed="rId6">
              <a:alphaModFix/>
            </a:blip>
            <a:srcRect/>
            <a:stretch/>
          </p:blipFill>
          <p:spPr>
            <a:xfrm>
              <a:off x="685800" y="3995767"/>
              <a:ext cx="2264724" cy="1502929"/>
            </a:xfrm>
            <a:prstGeom prst="rect">
              <a:avLst/>
            </a:prstGeom>
            <a:noFill/>
            <a:ln>
              <a:noFill/>
            </a:ln>
          </p:spPr>
        </p:pic>
        <p:pic>
          <p:nvPicPr>
            <p:cNvPr id="25" name="Google Shape;25;p6"/>
            <p:cNvPicPr preferRelativeResize="0"/>
            <p:nvPr/>
          </p:nvPicPr>
          <p:blipFill rotWithShape="1">
            <a:blip r:embed="rId7">
              <a:alphaModFix/>
            </a:blip>
            <a:srcRect/>
            <a:stretch/>
          </p:blipFill>
          <p:spPr>
            <a:xfrm>
              <a:off x="2998266" y="3996203"/>
              <a:ext cx="3227434" cy="1509190"/>
            </a:xfrm>
            <a:prstGeom prst="rect">
              <a:avLst/>
            </a:prstGeom>
            <a:noFill/>
            <a:ln>
              <a:noFill/>
            </a:ln>
          </p:spPr>
        </p:pic>
      </p:grpSp>
      <p:sp>
        <p:nvSpPr>
          <p:cNvPr id="26" name="Google Shape;26;p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NGS read alignment</a:t>
            </a:r>
            <a:endParaRPr sz="2400" b="1">
              <a:solidFill>
                <a:srgbClr val="000000"/>
              </a:solidFill>
              <a:latin typeface="Arial"/>
              <a:ea typeface="Arial"/>
              <a:cs typeface="Arial"/>
              <a:sym typeface="Arial"/>
            </a:endParaRPr>
          </a:p>
        </p:txBody>
      </p:sp>
      <p:pic>
        <p:nvPicPr>
          <p:cNvPr id="28" name="Google Shape;28;p6"/>
          <p:cNvPicPr preferRelativeResize="0"/>
          <p:nvPr/>
        </p:nvPicPr>
        <p:blipFill rotWithShape="1">
          <a:blip r:embed="rId8">
            <a:alphaModFix/>
          </a:blip>
          <a:srcRect/>
          <a:stretch/>
        </p:blipFill>
        <p:spPr>
          <a:xfrm>
            <a:off x="6888088" y="6309320"/>
            <a:ext cx="1400528" cy="431598"/>
          </a:xfrm>
          <a:prstGeom prst="rect">
            <a:avLst/>
          </a:prstGeom>
          <a:noFill/>
          <a:ln>
            <a:noFill/>
          </a:ln>
        </p:spPr>
      </p:pic>
    </p:spTree>
    <p:extLst>
      <p:ext uri="{BB962C8B-B14F-4D97-AF65-F5344CB8AC3E}">
        <p14:creationId xmlns:p14="http://schemas.microsoft.com/office/powerpoint/2010/main" val="121874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3399049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847528" y="908720"/>
            <a:ext cx="8568952"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Algorithm for generating the optimal pairwise alignment between two sequences</a:t>
            </a:r>
            <a:endParaRPr sz="140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dirty="0">
                <a:solidFill>
                  <a:srgbClr val="000000"/>
                </a:solidFill>
                <a:latin typeface="Arial"/>
                <a:ea typeface="Arial"/>
                <a:cs typeface="Arial"/>
                <a:sym typeface="Arial"/>
              </a:rPr>
              <a:t>Time consuming to carry out for every read - impractical</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Aligner will use it to refine a quick approximate placement </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Variant caller might use it to correctly re-align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95914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274061" y="5240207"/>
            <a:ext cx="5884010" cy="1530646"/>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WRITE OUT ALIGNMENT:</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b="1" dirty="0">
                <a:solidFill>
                  <a:schemeClr val="accent1">
                    <a:lumMod val="75000"/>
                  </a:schemeClr>
                </a:solidFill>
                <a:latin typeface="Courier" pitchFamily="2" charset="0"/>
                <a:ea typeface="Arial"/>
                <a:cs typeface="Arial"/>
                <a:sym typeface="Arial"/>
              </a:rPr>
              <a:t>S1	A	C	T 	G</a:t>
            </a:r>
          </a:p>
          <a:p>
            <a:pPr>
              <a:buClr>
                <a:srgbClr val="000000"/>
              </a:buClr>
              <a:buSzPts val="463"/>
            </a:pPr>
            <a:r>
              <a:rPr lang="en-GB" sz="1850" b="1" dirty="0">
                <a:solidFill>
                  <a:schemeClr val="accent6">
                    <a:lumMod val="75000"/>
                  </a:schemeClr>
                </a:solidFill>
                <a:latin typeface="Courier" pitchFamily="2" charset="0"/>
                <a:ea typeface="Arial"/>
                <a:cs typeface="Arial"/>
                <a:sym typeface="Arial"/>
              </a:rPr>
              <a:t>S2	A	C	-	G</a:t>
            </a:r>
          </a:p>
        </p:txBody>
      </p:sp>
      <p:sp>
        <p:nvSpPr>
          <p:cNvPr id="323" name="Google Shape;323;p28"/>
          <p:cNvSpPr txBox="1"/>
          <p:nvPr/>
        </p:nvSpPr>
        <p:spPr>
          <a:xfrm>
            <a:off x="3452130" y="5746723"/>
            <a:ext cx="1532099" cy="923399"/>
          </a:xfrm>
          <a:prstGeom prst="rect">
            <a:avLst/>
          </a:prstGeom>
          <a:noFill/>
          <a:ln>
            <a:noFill/>
          </a:ln>
        </p:spPr>
        <p:txBody>
          <a:bodyPr spcFirstLastPara="1" wrap="square" lIns="91425" tIns="45700" rIns="91425" bIns="45700" anchor="t" anchorCtr="0">
            <a:noAutofit/>
          </a:bodyPr>
          <a:lstStyle/>
          <a:p>
            <a:pPr>
              <a:buClr>
                <a:srgbClr val="004869"/>
              </a:buClr>
              <a:buSzPts val="450"/>
            </a:pPr>
            <a:endParaRPr sz="1400" dirty="0">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extLst/>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r>
                        <a:rPr lang="en-US" dirty="0"/>
                        <a:t>   -1,</a:t>
                      </a:r>
                    </a:p>
                    <a:p>
                      <a:r>
                        <a:rPr lang="en-US" dirty="0"/>
                        <a:t>-1 1 = 1</a:t>
                      </a:r>
                    </a:p>
                  </a:txBody>
                  <a:tcPr/>
                </a:tc>
                <a:tc>
                  <a:txBody>
                    <a:bodyPr/>
                    <a:lstStyle/>
                    <a:p>
                      <a:r>
                        <a:rPr lang="en-US" dirty="0"/>
                        <a:t>    -1,</a:t>
                      </a:r>
                    </a:p>
                    <a:p>
                      <a:r>
                        <a:rPr lang="en-US" dirty="0"/>
                        <a:t>0  -1 =0</a:t>
                      </a:r>
                    </a:p>
                  </a:txBody>
                  <a:tcPr/>
                </a:tc>
                <a:tc>
                  <a:txBody>
                    <a:bodyPr/>
                    <a:lstStyle/>
                    <a:p>
                      <a:r>
                        <a:rPr lang="en-US" dirty="0"/>
                        <a:t>     -1,</a:t>
                      </a:r>
                    </a:p>
                    <a:p>
                      <a:r>
                        <a:rPr lang="en-US" dirty="0"/>
                        <a:t>-1 -1=0</a:t>
                      </a:r>
                    </a:p>
                  </a:txBody>
                  <a:tcPr/>
                </a:tc>
                <a:tc>
                  <a:txBody>
                    <a:bodyPr/>
                    <a:lstStyle/>
                    <a:p>
                      <a:r>
                        <a:rPr lang="en-US" dirty="0"/>
                        <a:t>    -1</a:t>
                      </a:r>
                    </a:p>
                    <a:p>
                      <a:r>
                        <a:rPr lang="en-US" dirty="0"/>
                        <a:t>-1 -1=0</a:t>
                      </a:r>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r>
                        <a:rPr lang="en-US" dirty="0"/>
                        <a:t>      0</a:t>
                      </a:r>
                    </a:p>
                    <a:p>
                      <a:r>
                        <a:rPr lang="en-US" dirty="0"/>
                        <a:t>-1  0=0</a:t>
                      </a:r>
                    </a:p>
                  </a:txBody>
                  <a:tcPr/>
                </a:tc>
                <a:tc>
                  <a:txBody>
                    <a:bodyPr/>
                    <a:lstStyle/>
                    <a:p>
                      <a:r>
                        <a:rPr lang="en-US" dirty="0"/>
                        <a:t>     -1</a:t>
                      </a:r>
                    </a:p>
                    <a:p>
                      <a:r>
                        <a:rPr lang="en-US" dirty="0"/>
                        <a:t>-1  2=2</a:t>
                      </a:r>
                    </a:p>
                  </a:txBody>
                  <a:tcPr/>
                </a:tc>
                <a:tc>
                  <a:txBody>
                    <a:bodyPr/>
                    <a:lstStyle/>
                    <a:p>
                      <a:r>
                        <a:rPr lang="en-US" dirty="0"/>
                        <a:t>    -1</a:t>
                      </a:r>
                    </a:p>
                    <a:p>
                      <a:r>
                        <a:rPr lang="en-US" dirty="0"/>
                        <a:t>1,-1= 1</a:t>
                      </a:r>
                    </a:p>
                  </a:txBody>
                  <a:tcPr/>
                </a:tc>
                <a:tc>
                  <a:txBody>
                    <a:bodyPr/>
                    <a:lstStyle/>
                    <a:p>
                      <a:r>
                        <a:rPr lang="en-US" dirty="0"/>
                        <a:t>    -1</a:t>
                      </a:r>
                    </a:p>
                    <a:p>
                      <a:r>
                        <a:rPr lang="en-US" dirty="0"/>
                        <a:t>0, -1= 0</a:t>
                      </a:r>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r>
                        <a:rPr lang="en-US" dirty="0"/>
                        <a:t>    -1</a:t>
                      </a:r>
                    </a:p>
                    <a:p>
                      <a:r>
                        <a:rPr lang="en-US" dirty="0"/>
                        <a:t>-1 -1= 0</a:t>
                      </a:r>
                    </a:p>
                  </a:txBody>
                  <a:tcPr/>
                </a:tc>
                <a:tc>
                  <a:txBody>
                    <a:bodyPr/>
                    <a:lstStyle/>
                    <a:p>
                      <a:r>
                        <a:rPr lang="en-US" dirty="0"/>
                        <a:t>     1</a:t>
                      </a:r>
                    </a:p>
                    <a:p>
                      <a:r>
                        <a:rPr lang="en-US" dirty="0"/>
                        <a:t>-1 -1=1</a:t>
                      </a:r>
                    </a:p>
                  </a:txBody>
                  <a:tcPr/>
                </a:tc>
                <a:tc>
                  <a:txBody>
                    <a:bodyPr/>
                    <a:lstStyle/>
                    <a:p>
                      <a:r>
                        <a:rPr lang="en-US" dirty="0"/>
                        <a:t>    0</a:t>
                      </a:r>
                    </a:p>
                    <a:p>
                      <a:r>
                        <a:rPr lang="en-US" dirty="0"/>
                        <a:t>0  1 = 1</a:t>
                      </a:r>
                    </a:p>
                  </a:txBody>
                  <a:tcPr/>
                </a:tc>
                <a:tc>
                  <a:txBody>
                    <a:bodyPr/>
                    <a:lstStyle/>
                    <a:p>
                      <a:r>
                        <a:rPr lang="en-US" dirty="0"/>
                        <a:t>     -1</a:t>
                      </a:r>
                    </a:p>
                    <a:p>
                      <a:r>
                        <a:rPr lang="en-US" dirty="0"/>
                        <a:t>-1  2 = </a:t>
                      </a:r>
                      <a:r>
                        <a:rPr lang="en-US" b="1" dirty="0">
                          <a:solidFill>
                            <a:schemeClr val="accent2"/>
                          </a:solidFill>
                        </a:rPr>
                        <a:t>2</a:t>
                      </a:r>
                    </a:p>
                  </a:txBody>
                  <a:tcPr/>
                </a:tc>
                <a:extLst>
                  <a:ext uri="{0D108BD9-81ED-4DB2-BD59-A6C34878D82A}">
                    <a16:rowId xmlns:a16="http://schemas.microsoft.com/office/drawing/2014/main" val="104119822"/>
                  </a:ext>
                </a:extLst>
              </a:tr>
            </a:tbl>
          </a:graphicData>
        </a:graphic>
      </p:graphicFrame>
      <p:cxnSp>
        <p:nvCxnSpPr>
          <p:cNvPr id="13" name="Straight Arrow Connector 12">
            <a:extLst>
              <a:ext uri="{FF2B5EF4-FFF2-40B4-BE49-F238E27FC236}">
                <a16:creationId xmlns:a16="http://schemas.microsoft.com/office/drawing/2014/main" id="{EE773593-2F71-634E-8BCE-DA6809972BBA}"/>
              </a:ext>
            </a:extLst>
          </p:cNvPr>
          <p:cNvCxnSpPr>
            <a:cxnSpLocks/>
          </p:cNvCxnSpPr>
          <p:nvPr/>
        </p:nvCxnSpPr>
        <p:spPr>
          <a:xfrm>
            <a:off x="7459671" y="3326376"/>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4B9B6-3BA4-1142-B05A-1E6376DAB37E}"/>
              </a:ext>
            </a:extLst>
          </p:cNvPr>
          <p:cNvCxnSpPr>
            <a:cxnSpLocks/>
          </p:cNvCxnSpPr>
          <p:nvPr/>
        </p:nvCxnSpPr>
        <p:spPr>
          <a:xfrm>
            <a:off x="8532568" y="4113369"/>
            <a:ext cx="524134" cy="374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D53F59-C897-6143-A046-D824D68AE683}"/>
              </a:ext>
            </a:extLst>
          </p:cNvPr>
          <p:cNvCxnSpPr>
            <a:cxnSpLocks/>
          </p:cNvCxnSpPr>
          <p:nvPr/>
        </p:nvCxnSpPr>
        <p:spPr>
          <a:xfrm>
            <a:off x="8337241" y="4113369"/>
            <a:ext cx="0"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8DE87-E71A-A044-A5A4-B7A7AD80C364}"/>
              </a:ext>
            </a:extLst>
          </p:cNvPr>
          <p:cNvCxnSpPr>
            <a:cxnSpLocks/>
          </p:cNvCxnSpPr>
          <p:nvPr/>
        </p:nvCxnSpPr>
        <p:spPr>
          <a:xfrm>
            <a:off x="8532568" y="4041555"/>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133A4C-E26E-8F4C-99E5-1020054FC98B}"/>
              </a:ext>
            </a:extLst>
          </p:cNvPr>
          <p:cNvCxnSpPr>
            <a:cxnSpLocks/>
          </p:cNvCxnSpPr>
          <p:nvPr/>
        </p:nvCxnSpPr>
        <p:spPr>
          <a:xfrm>
            <a:off x="8339804" y="4950519"/>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7E47CD-BAFB-E94C-AFAE-8468089930A6}"/>
              </a:ext>
            </a:extLst>
          </p:cNvPr>
          <p:cNvCxnSpPr>
            <a:cxnSpLocks/>
          </p:cNvCxnSpPr>
          <p:nvPr/>
        </p:nvCxnSpPr>
        <p:spPr>
          <a:xfrm>
            <a:off x="9313927" y="4981335"/>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66599-D76D-1F45-880F-9C70F12CBEF4}"/>
              </a:ext>
            </a:extLst>
          </p:cNvPr>
          <p:cNvCxnSpPr>
            <a:cxnSpLocks/>
          </p:cNvCxnSpPr>
          <p:nvPr/>
        </p:nvCxnSpPr>
        <p:spPr>
          <a:xfrm>
            <a:off x="10148007" y="5011355"/>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FC6965-26FA-514F-BCCD-8EC780C3ECD4}"/>
              </a:ext>
            </a:extLst>
          </p:cNvPr>
          <p:cNvCxnSpPr>
            <a:cxnSpLocks/>
          </p:cNvCxnSpPr>
          <p:nvPr/>
        </p:nvCxnSpPr>
        <p:spPr>
          <a:xfrm>
            <a:off x="10272827" y="4744869"/>
            <a:ext cx="717452"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63E035-1B73-8640-8AD7-60311DC51CA1}"/>
              </a:ext>
            </a:extLst>
          </p:cNvPr>
          <p:cNvCxnSpPr>
            <a:cxnSpLocks/>
          </p:cNvCxnSpPr>
          <p:nvPr/>
        </p:nvCxnSpPr>
        <p:spPr>
          <a:xfrm>
            <a:off x="9493963" y="4956381"/>
            <a:ext cx="4291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F7796-BA7C-B747-A069-4D0795428C6A}"/>
              </a:ext>
            </a:extLst>
          </p:cNvPr>
          <p:cNvCxnSpPr>
            <a:cxnSpLocks/>
          </p:cNvCxnSpPr>
          <p:nvPr/>
        </p:nvCxnSpPr>
        <p:spPr>
          <a:xfrm>
            <a:off x="8292694" y="5076089"/>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174EA-C5D5-8C4E-98ED-D2E33E642BAC}"/>
              </a:ext>
            </a:extLst>
          </p:cNvPr>
          <p:cNvCxnSpPr>
            <a:cxnSpLocks/>
          </p:cNvCxnSpPr>
          <p:nvPr/>
        </p:nvCxnSpPr>
        <p:spPr>
          <a:xfrm>
            <a:off x="10327811" y="3139263"/>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25B482-40FD-474F-8D65-2044A940EDA5}"/>
              </a:ext>
            </a:extLst>
          </p:cNvPr>
          <p:cNvCxnSpPr>
            <a:cxnSpLocks/>
          </p:cNvCxnSpPr>
          <p:nvPr/>
        </p:nvCxnSpPr>
        <p:spPr>
          <a:xfrm>
            <a:off x="9276202" y="5071395"/>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D1A749-3B9F-D04D-838A-37B3A8BF9F4B}"/>
              </a:ext>
            </a:extLst>
          </p:cNvPr>
          <p:cNvCxnSpPr>
            <a:cxnSpLocks/>
          </p:cNvCxnSpPr>
          <p:nvPr/>
        </p:nvCxnSpPr>
        <p:spPr>
          <a:xfrm>
            <a:off x="9489504" y="3205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E43312-4EE5-AD4F-A24F-C08BAD625D6C}"/>
              </a:ext>
            </a:extLst>
          </p:cNvPr>
          <p:cNvSpPr txBox="1"/>
          <p:nvPr/>
        </p:nvSpPr>
        <p:spPr>
          <a:xfrm>
            <a:off x="8532568" y="1088571"/>
            <a:ext cx="654975" cy="369332"/>
          </a:xfrm>
          <a:prstGeom prst="rect">
            <a:avLst/>
          </a:prstGeom>
          <a:noFill/>
        </p:spPr>
        <p:txBody>
          <a:bodyPr wrap="square" rtlCol="0">
            <a:spAutoFit/>
          </a:bodyPr>
          <a:lstStyle/>
          <a:p>
            <a:r>
              <a:rPr lang="en-US" dirty="0"/>
              <a:t>S1</a:t>
            </a:r>
          </a:p>
        </p:txBody>
      </p:sp>
      <p:sp>
        <p:nvSpPr>
          <p:cNvPr id="21" name="TextBox 20">
            <a:extLst>
              <a:ext uri="{FF2B5EF4-FFF2-40B4-BE49-F238E27FC236}">
                <a16:creationId xmlns:a16="http://schemas.microsoft.com/office/drawing/2014/main" id="{76E4292F-E2EB-8F46-B6BC-765029F209E6}"/>
              </a:ext>
            </a:extLst>
          </p:cNvPr>
          <p:cNvSpPr txBox="1"/>
          <p:nvPr/>
        </p:nvSpPr>
        <p:spPr>
          <a:xfrm>
            <a:off x="5476502" y="3856889"/>
            <a:ext cx="654975" cy="369332"/>
          </a:xfrm>
          <a:prstGeom prst="rect">
            <a:avLst/>
          </a:prstGeom>
          <a:noFill/>
        </p:spPr>
        <p:txBody>
          <a:bodyPr wrap="square" rtlCol="0">
            <a:spAutoFit/>
          </a:bodyPr>
          <a:lstStyle/>
          <a:p>
            <a:r>
              <a:rPr lang="en-US" dirty="0"/>
              <a:t>S2</a:t>
            </a:r>
          </a:p>
        </p:txBody>
      </p:sp>
      <p:sp>
        <p:nvSpPr>
          <p:cNvPr id="22" name="Google Shape;322;p28">
            <a:extLst>
              <a:ext uri="{FF2B5EF4-FFF2-40B4-BE49-F238E27FC236}">
                <a16:creationId xmlns:a16="http://schemas.microsoft.com/office/drawing/2014/main" id="{87D3031D-A591-9E4F-9B74-80CD58EDEA5B}"/>
              </a:ext>
            </a:extLst>
          </p:cNvPr>
          <p:cNvSpPr txBox="1"/>
          <p:nvPr/>
        </p:nvSpPr>
        <p:spPr>
          <a:xfrm>
            <a:off x="178169" y="1197787"/>
            <a:ext cx="5298333"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b="1" dirty="0">
                <a:solidFill>
                  <a:srgbClr val="000000"/>
                </a:solidFill>
                <a:latin typeface="Arial"/>
                <a:ea typeface="Arial"/>
                <a:cs typeface="Arial"/>
                <a:sym typeface="Arial"/>
              </a:rPr>
              <a:t>Algorithm for generating the optimal pairwise alignment between two sequences</a:t>
            </a:r>
            <a:endParaRPr sz="1400" b="1"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b="1" dirty="0">
                <a:solidFill>
                  <a:srgbClr val="000000"/>
                </a:solidFill>
                <a:latin typeface="Arial"/>
                <a:ea typeface="Arial"/>
                <a:cs typeface="Arial"/>
                <a:sym typeface="Arial"/>
              </a:rPr>
              <a:t>Time consuming to carry out for every read - impractical</a:t>
            </a:r>
            <a:endParaRPr sz="1400" b="1"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Aligner will use it to refine a quick approximate placement </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Variant caller might use it to correctly re-align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806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227" name="Google Shape;227;p22"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28" name="Google Shape;228;p22"/>
          <p:cNvSpPr txBox="1"/>
          <p:nvPr/>
        </p:nvSpPr>
        <p:spPr>
          <a:xfrm>
            <a:off x="2239908" y="1141082"/>
            <a:ext cx="7704856" cy="3296031"/>
          </a:xfrm>
          <a:prstGeom prst="rect">
            <a:avLst/>
          </a:prstGeom>
          <a:noFill/>
          <a:ln>
            <a:noFill/>
          </a:ln>
        </p:spPr>
        <p:txBody>
          <a:bodyPr spcFirstLastPara="1" wrap="square" lIns="91425" tIns="45700" rIns="91425" bIns="45700" anchor="ctr" anchorCtr="0">
            <a:noAutofit/>
          </a:bodyPr>
          <a:lstStyle/>
          <a:p>
            <a:pPr>
              <a:lnSpc>
                <a:spcPct val="120000"/>
              </a:lnSpc>
              <a:buClr>
                <a:schemeClr val="dk1"/>
              </a:buClr>
              <a:buSzPts val="1600"/>
            </a:pPr>
            <a:r>
              <a:rPr lang="en-GB" sz="1600" b="1" dirty="0">
                <a:solidFill>
                  <a:srgbClr val="000000"/>
                </a:solidFill>
                <a:latin typeface="Arial"/>
                <a:ea typeface="Arial"/>
                <a:cs typeface="Arial"/>
                <a:sym typeface="Arial"/>
              </a:rPr>
              <a:t>NGS: Nucleotide based alignment (also known as read mapping)</a:t>
            </a:r>
          </a:p>
          <a:p>
            <a:pPr>
              <a:lnSpc>
                <a:spcPct val="120000"/>
              </a:lnSpc>
              <a:buClr>
                <a:schemeClr val="dk1"/>
              </a:buClr>
              <a:buSzPts val="1600"/>
            </a:pPr>
            <a:endParaRPr lang="en-GB" sz="1600" b="1"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Number of 150bp reads in an 40x coverage Illumina X10 genome sequence?</a:t>
            </a:r>
          </a:p>
          <a:p>
            <a:pPr>
              <a:lnSpc>
                <a:spcPct val="120000"/>
              </a:lnSpc>
              <a:buClr>
                <a:schemeClr val="dk1"/>
              </a:buClr>
              <a:buSzPts val="1600"/>
            </a:pPr>
            <a:r>
              <a:rPr lang="en-GB" sz="1600" b="1" dirty="0">
                <a:solidFill>
                  <a:srgbClr val="000000"/>
                </a:solidFill>
                <a:latin typeface="Arial"/>
                <a:ea typeface="Arial"/>
                <a:cs typeface="Arial"/>
                <a:sym typeface="Arial"/>
              </a:rPr>
              <a:t>800x10^6</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These all have to be aligned against a mammalian genome (3Gbp)</a:t>
            </a:r>
          </a:p>
          <a:p>
            <a:pPr>
              <a:lnSpc>
                <a:spcPct val="120000"/>
              </a:lnSpc>
              <a:buClr>
                <a:schemeClr val="dk1"/>
              </a:buClr>
              <a:buSzPts val="1600"/>
            </a:pPr>
            <a:br>
              <a:rPr lang="en-GB" sz="1600" dirty="0">
                <a:solidFill>
                  <a:srgbClr val="000000"/>
                </a:solidFill>
                <a:latin typeface="Arial"/>
                <a:ea typeface="Arial"/>
                <a:cs typeface="Arial"/>
                <a:sym typeface="Arial"/>
              </a:rPr>
            </a:br>
            <a:r>
              <a:rPr lang="en-GB" sz="1600" dirty="0">
                <a:solidFill>
                  <a:srgbClr val="FF0000"/>
                </a:solidFill>
                <a:latin typeface="Arial"/>
                <a:ea typeface="Arial"/>
                <a:cs typeface="Arial"/>
                <a:sym typeface="Arial"/>
              </a:rPr>
              <a:t>SMITH-WATERMAN is WAY TOO SLOW:</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rgbClr val="000000"/>
              </a:buClr>
              <a:buSzPts val="1600"/>
            </a:pPr>
            <a:r>
              <a:rPr lang="en-GB" sz="1600" b="1" dirty="0">
                <a:solidFill>
                  <a:srgbClr val="000000"/>
                </a:solidFill>
                <a:latin typeface="Arial"/>
                <a:ea typeface="Arial"/>
                <a:cs typeface="Arial"/>
                <a:sym typeface="Arial"/>
              </a:rPr>
              <a:t>Two primary faster approaches:</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Hash-based alignment</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Suffix/prefix tries</a:t>
            </a:r>
          </a:p>
        </p:txBody>
      </p:sp>
      <p:sp>
        <p:nvSpPr>
          <p:cNvPr id="229" name="Google Shape;229;p22"/>
          <p:cNvSpPr txBox="1"/>
          <p:nvPr/>
        </p:nvSpPr>
        <p:spPr>
          <a:xfrm>
            <a:off x="2279576" y="4880858"/>
            <a:ext cx="7668852" cy="97052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600"/>
            </a:pPr>
            <a:endParaRPr sz="16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9463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5661248"/>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rgbClr val="FF0000"/>
                </a:solidFill>
                <a:latin typeface="Arial"/>
                <a:ea typeface="Arial"/>
                <a:cs typeface="Arial"/>
                <a:sym typeface="Arial"/>
              </a:rPr>
              <a:t>First thing: “wrap up” the reference genome to bring it to the reads – build a </a:t>
            </a:r>
            <a:r>
              <a:rPr lang="en-GB" sz="1400" b="1" dirty="0" err="1">
                <a:solidFill>
                  <a:srgbClr val="FF0000"/>
                </a:solidFill>
                <a:latin typeface="Arial"/>
                <a:ea typeface="Arial"/>
                <a:cs typeface="Arial"/>
                <a:sym typeface="Arial"/>
              </a:rPr>
              <a:t>kmer</a:t>
            </a:r>
            <a:r>
              <a:rPr lang="en-GB" sz="1400" b="1" dirty="0">
                <a:solidFill>
                  <a:srgbClr val="FF0000"/>
                </a:solidFill>
                <a:latin typeface="Arial"/>
                <a:ea typeface="Arial"/>
                <a:cs typeface="Arial"/>
                <a:sym typeface="Arial"/>
              </a:rPr>
              <a:t> hash</a:t>
            </a:r>
            <a:endParaRPr sz="1400" dirty="0">
              <a:solidFill>
                <a:srgbClr val="FF0000"/>
              </a:solidFill>
              <a:latin typeface="Arial"/>
              <a:ea typeface="Arial"/>
              <a:cs typeface="Arial"/>
              <a:sym typeface="Arial"/>
            </a:endParaRPr>
          </a:p>
          <a:p>
            <a:pPr marL="457200" indent="-317500">
              <a:spcBef>
                <a:spcPts val="310"/>
              </a:spcBef>
              <a:buClr>
                <a:srgbClr val="004869"/>
              </a:buClr>
              <a:buSzPts val="350"/>
            </a:pPr>
            <a:r>
              <a:rPr lang="en-GB" sz="1400" dirty="0">
                <a:solidFill>
                  <a:schemeClr val="dk1"/>
                </a:solidFill>
                <a:latin typeface="Arial"/>
                <a:ea typeface="Arial"/>
                <a:cs typeface="Arial"/>
                <a:sym typeface="Arial"/>
              </a:rPr>
              <a:t>Scan the reference genome:</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pic>
        <p:nvPicPr>
          <p:cNvPr id="237" name="Google Shape;237;p23" descr="Screen Shot 2016-10-18 at 19.43.40.png"/>
          <p:cNvPicPr preferRelativeResize="0"/>
          <p:nvPr/>
        </p:nvPicPr>
        <p:blipFill rotWithShape="1">
          <a:blip r:embed="rId4">
            <a:alphaModFix/>
          </a:blip>
          <a:srcRect/>
          <a:stretch/>
        </p:blipFill>
        <p:spPr>
          <a:xfrm>
            <a:off x="3056435" y="3573285"/>
            <a:ext cx="3516016" cy="1800200"/>
          </a:xfrm>
          <a:prstGeom prst="rect">
            <a:avLst/>
          </a:prstGeom>
          <a:noFill/>
          <a:ln>
            <a:solidFill>
              <a:srgbClr val="FF0000"/>
            </a:solidFill>
          </a:ln>
        </p:spPr>
      </p:pic>
    </p:spTree>
    <p:extLst>
      <p:ext uri="{BB962C8B-B14F-4D97-AF65-F5344CB8AC3E}">
        <p14:creationId xmlns:p14="http://schemas.microsoft.com/office/powerpoint/2010/main" val="792257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244" name="Google Shape;244;p24"/>
          <p:cNvGrpSpPr/>
          <p:nvPr/>
        </p:nvGrpSpPr>
        <p:grpSpPr>
          <a:xfrm>
            <a:off x="2264532" y="1124744"/>
            <a:ext cx="7662939" cy="5039726"/>
            <a:chOff x="1843800" y="1797200"/>
            <a:chExt cx="5226599" cy="3437405"/>
          </a:xfrm>
        </p:grpSpPr>
        <p:grpSp>
          <p:nvGrpSpPr>
            <p:cNvPr id="245" name="Google Shape;245;p24"/>
            <p:cNvGrpSpPr/>
            <p:nvPr/>
          </p:nvGrpSpPr>
          <p:grpSpPr>
            <a:xfrm>
              <a:off x="1947870" y="1920100"/>
              <a:ext cx="1428600" cy="2738682"/>
              <a:chOff x="1185870" y="1920100"/>
              <a:chExt cx="1428600" cy="2738682"/>
            </a:xfrm>
          </p:grpSpPr>
          <p:pic>
            <p:nvPicPr>
              <p:cNvPr id="246" name="Google Shape;246;p24"/>
              <p:cNvPicPr preferRelativeResize="0"/>
              <p:nvPr/>
            </p:nvPicPr>
            <p:blipFill rotWithShape="1">
              <a:blip r:embed="rId3">
                <a:alphaModFix/>
              </a:blip>
              <a:srcRect/>
              <a:stretch/>
            </p:blipFill>
            <p:spPr>
              <a:xfrm>
                <a:off x="1463379" y="2197100"/>
                <a:ext cx="850779" cy="2461682"/>
              </a:xfrm>
              <a:prstGeom prst="rect">
                <a:avLst/>
              </a:prstGeom>
              <a:noFill/>
              <a:ln>
                <a:noFill/>
              </a:ln>
            </p:spPr>
          </p:pic>
          <p:sp>
            <p:nvSpPr>
              <p:cNvPr id="247" name="Google Shape;247;p24"/>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a:solidFill>
                      <a:srgbClr val="004869"/>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48" name="Google Shape;248;p24"/>
            <p:cNvPicPr preferRelativeResize="0"/>
            <p:nvPr/>
          </p:nvPicPr>
          <p:blipFill rotWithShape="1">
            <a:blip r:embed="rId4">
              <a:alphaModFix/>
            </a:blip>
            <a:srcRect/>
            <a:stretch/>
          </p:blipFill>
          <p:spPr>
            <a:xfrm>
              <a:off x="3171768" y="2685176"/>
              <a:ext cx="711015" cy="1803150"/>
            </a:xfrm>
            <a:prstGeom prst="rect">
              <a:avLst/>
            </a:prstGeom>
            <a:noFill/>
            <a:ln>
              <a:noFill/>
            </a:ln>
          </p:spPr>
        </p:pic>
        <p:grpSp>
          <p:nvGrpSpPr>
            <p:cNvPr id="250" name="Google Shape;250;p24"/>
            <p:cNvGrpSpPr/>
            <p:nvPr/>
          </p:nvGrpSpPr>
          <p:grpSpPr>
            <a:xfrm>
              <a:off x="3867150" y="2310575"/>
              <a:ext cx="2930986" cy="1534161"/>
              <a:chOff x="3105150" y="2310575"/>
              <a:chExt cx="2930986" cy="1534161"/>
            </a:xfrm>
          </p:grpSpPr>
          <p:pic>
            <p:nvPicPr>
              <p:cNvPr id="251" name="Google Shape;251;p24"/>
              <p:cNvPicPr preferRelativeResize="0"/>
              <p:nvPr/>
            </p:nvPicPr>
            <p:blipFill rotWithShape="1">
              <a:blip r:embed="rId5">
                <a:alphaModFix/>
              </a:blip>
              <a:srcRect/>
              <a:stretch/>
            </p:blipFill>
            <p:spPr>
              <a:xfrm>
                <a:off x="3105150" y="2587564"/>
                <a:ext cx="2930986" cy="1257172"/>
              </a:xfrm>
              <a:prstGeom prst="rect">
                <a:avLst/>
              </a:prstGeom>
              <a:noFill/>
              <a:ln>
                <a:noFill/>
              </a:ln>
            </p:spPr>
          </p:pic>
          <p:sp>
            <p:nvSpPr>
              <p:cNvPr id="253" name="Google Shape;253;p24"/>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grpSp>
          <p:nvGrpSpPr>
            <p:cNvPr id="255" name="Google Shape;255;p24"/>
            <p:cNvGrpSpPr/>
            <p:nvPr/>
          </p:nvGrpSpPr>
          <p:grpSpPr>
            <a:xfrm>
              <a:off x="3076280" y="3812876"/>
              <a:ext cx="3857219" cy="1421729"/>
              <a:chOff x="2314280" y="3812876"/>
              <a:chExt cx="3857219" cy="1421729"/>
            </a:xfrm>
          </p:grpSpPr>
          <p:pic>
            <p:nvPicPr>
              <p:cNvPr id="256" name="Google Shape;256;p24"/>
              <p:cNvPicPr preferRelativeResize="0"/>
              <p:nvPr/>
            </p:nvPicPr>
            <p:blipFill rotWithShape="1">
              <a:blip r:embed="rId6">
                <a:alphaModFix/>
              </a:blip>
              <a:srcRect/>
              <a:stretch/>
            </p:blipFill>
            <p:spPr>
              <a:xfrm>
                <a:off x="3581735" y="3812876"/>
                <a:ext cx="2589764" cy="1421729"/>
              </a:xfrm>
              <a:prstGeom prst="rect">
                <a:avLst/>
              </a:prstGeom>
              <a:noFill/>
              <a:ln>
                <a:noFill/>
              </a:ln>
            </p:spPr>
          </p:pic>
          <p:pic>
            <p:nvPicPr>
              <p:cNvPr id="257" name="Google Shape;257;p24"/>
              <p:cNvPicPr preferRelativeResize="0"/>
              <p:nvPr/>
            </p:nvPicPr>
            <p:blipFill rotWithShape="1">
              <a:blip r:embed="rId7">
                <a:alphaModFix/>
              </a:blip>
              <a:srcRect/>
              <a:stretch/>
            </p:blipFill>
            <p:spPr>
              <a:xfrm>
                <a:off x="2314280" y="4562267"/>
                <a:ext cx="1231687" cy="304798"/>
              </a:xfrm>
              <a:prstGeom prst="rect">
                <a:avLst/>
              </a:prstGeom>
              <a:noFill/>
              <a:ln>
                <a:noFill/>
              </a:ln>
            </p:spPr>
          </p:pic>
        </p:grpSp>
        <p:sp>
          <p:nvSpPr>
            <p:cNvPr id="258" name="Google Shape;258;p24"/>
            <p:cNvSpPr/>
            <p:nvPr/>
          </p:nvSpPr>
          <p:spPr>
            <a:xfrm>
              <a:off x="1843800" y="1797200"/>
              <a:ext cx="1487398" cy="2863799"/>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59" name="Google Shape;259;p24"/>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0" name="Google Shape;260;p24"/>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1" name="Google Shape;261;p24"/>
            <p:cNvSpPr/>
            <p:nvPr/>
          </p:nvSpPr>
          <p:spPr>
            <a:xfrm>
              <a:off x="3331198" y="2632525"/>
              <a:ext cx="1087536" cy="18711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pic>
        <p:nvPicPr>
          <p:cNvPr id="242" name="Google Shape;242;p24" descr="sanger.png"/>
          <p:cNvPicPr preferRelativeResize="0"/>
          <p:nvPr/>
        </p:nvPicPr>
        <p:blipFill rotWithShape="1">
          <a:blip r:embed="rId8">
            <a:alphaModFix/>
          </a:blip>
          <a:srcRect/>
          <a:stretch/>
        </p:blipFill>
        <p:spPr>
          <a:xfrm>
            <a:off x="5372876" y="6295125"/>
            <a:ext cx="1438921" cy="418490"/>
          </a:xfrm>
          <a:prstGeom prst="rect">
            <a:avLst/>
          </a:prstGeom>
          <a:noFill/>
          <a:ln>
            <a:noFill/>
          </a:ln>
        </p:spPr>
      </p:pic>
      <p:sp>
        <p:nvSpPr>
          <p:cNvPr id="243" name="Google Shape;243;p24"/>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B9EC18B4-E19C-334B-BB02-5673F167EE77}"/>
              </a:ext>
            </a:extLst>
          </p:cNvPr>
          <p:cNvSpPr txBox="1"/>
          <p:nvPr/>
        </p:nvSpPr>
        <p:spPr>
          <a:xfrm>
            <a:off x="6474300" y="1124744"/>
            <a:ext cx="2817633" cy="646331"/>
          </a:xfrm>
          <a:prstGeom prst="rect">
            <a:avLst/>
          </a:prstGeom>
          <a:noFill/>
          <a:ln>
            <a:solidFill>
              <a:srgbClr val="FF0000"/>
            </a:solidFill>
          </a:ln>
        </p:spPr>
        <p:txBody>
          <a:bodyPr wrap="square" rtlCol="0">
            <a:spAutoFit/>
          </a:bodyPr>
          <a:lstStyle/>
          <a:p>
            <a:r>
              <a:rPr lang="en-US" dirty="0"/>
              <a:t>Start with the reference genome</a:t>
            </a:r>
          </a:p>
        </p:txBody>
      </p:sp>
    </p:spTree>
    <p:extLst>
      <p:ext uri="{BB962C8B-B14F-4D97-AF65-F5344CB8AC3E}">
        <p14:creationId xmlns:p14="http://schemas.microsoft.com/office/powerpoint/2010/main" val="359043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43" name="Google Shape;243;p24"/>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44" name="Google Shape;244;p24"/>
          <p:cNvGrpSpPr/>
          <p:nvPr/>
        </p:nvGrpSpPr>
        <p:grpSpPr>
          <a:xfrm>
            <a:off x="2264532" y="1124744"/>
            <a:ext cx="7662939" cy="5039726"/>
            <a:chOff x="1843800" y="1797200"/>
            <a:chExt cx="5226599" cy="3437405"/>
          </a:xfrm>
        </p:grpSpPr>
        <p:grpSp>
          <p:nvGrpSpPr>
            <p:cNvPr id="245" name="Google Shape;245;p24"/>
            <p:cNvGrpSpPr/>
            <p:nvPr/>
          </p:nvGrpSpPr>
          <p:grpSpPr>
            <a:xfrm>
              <a:off x="1947870" y="1920100"/>
              <a:ext cx="1428600" cy="2738682"/>
              <a:chOff x="1185870" y="1920100"/>
              <a:chExt cx="1428600" cy="2738682"/>
            </a:xfrm>
          </p:grpSpPr>
          <p:pic>
            <p:nvPicPr>
              <p:cNvPr id="246" name="Google Shape;246;p24"/>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47" name="Google Shape;247;p24"/>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a:solidFill>
                      <a:srgbClr val="004869"/>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48" name="Google Shape;248;p24"/>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49" name="Google Shape;249;p24"/>
            <p:cNvGrpSpPr/>
            <p:nvPr/>
          </p:nvGrpSpPr>
          <p:grpSpPr>
            <a:xfrm>
              <a:off x="3514060" y="2310575"/>
              <a:ext cx="3284076" cy="2251592"/>
              <a:chOff x="2752060" y="2310575"/>
              <a:chExt cx="3284076" cy="2251592"/>
            </a:xfrm>
          </p:grpSpPr>
          <p:grpSp>
            <p:nvGrpSpPr>
              <p:cNvPr id="250" name="Google Shape;250;p24"/>
              <p:cNvGrpSpPr/>
              <p:nvPr/>
            </p:nvGrpSpPr>
            <p:grpSpPr>
              <a:xfrm>
                <a:off x="2752060" y="2310575"/>
                <a:ext cx="3284076" cy="1534161"/>
                <a:chOff x="2752060" y="2310575"/>
                <a:chExt cx="3284076" cy="1534161"/>
              </a:xfrm>
            </p:grpSpPr>
            <p:pic>
              <p:nvPicPr>
                <p:cNvPr id="251" name="Google Shape;251;p24"/>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52" name="Google Shape;252;p24"/>
                <p:cNvSpPr txBox="1"/>
                <p:nvPr/>
              </p:nvSpPr>
              <p:spPr>
                <a:xfrm>
                  <a:off x="2752060" y="2405326"/>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53" name="Google Shape;253;p24"/>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254" name="Google Shape;254;p24"/>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55" name="Google Shape;255;p24"/>
            <p:cNvGrpSpPr/>
            <p:nvPr/>
          </p:nvGrpSpPr>
          <p:grpSpPr>
            <a:xfrm>
              <a:off x="3076280" y="3812876"/>
              <a:ext cx="3857219" cy="1421729"/>
              <a:chOff x="2314280" y="3812876"/>
              <a:chExt cx="3857219" cy="1421729"/>
            </a:xfrm>
          </p:grpSpPr>
          <p:pic>
            <p:nvPicPr>
              <p:cNvPr id="256" name="Google Shape;256;p24"/>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57" name="Google Shape;257;p24"/>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58" name="Google Shape;258;p24"/>
            <p:cNvSpPr/>
            <p:nvPr/>
          </p:nvSpPr>
          <p:spPr>
            <a:xfrm>
              <a:off x="1843800" y="1797200"/>
              <a:ext cx="1487398" cy="2863799"/>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59" name="Google Shape;259;p24"/>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0" name="Google Shape;260;p24"/>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1" name="Google Shape;261;p24"/>
            <p:cNvSpPr/>
            <p:nvPr/>
          </p:nvSpPr>
          <p:spPr>
            <a:xfrm>
              <a:off x="3195175" y="2685175"/>
              <a:ext cx="664498" cy="18711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B9EC18B4-E19C-334B-BB02-5673F167EE77}"/>
              </a:ext>
            </a:extLst>
          </p:cNvPr>
          <p:cNvSpPr txBox="1"/>
          <p:nvPr/>
        </p:nvSpPr>
        <p:spPr>
          <a:xfrm>
            <a:off x="6474300" y="1124744"/>
            <a:ext cx="2817633" cy="646331"/>
          </a:xfrm>
          <a:prstGeom prst="rect">
            <a:avLst/>
          </a:prstGeom>
          <a:noFill/>
          <a:ln>
            <a:solidFill>
              <a:srgbClr val="FF0000"/>
            </a:solidFill>
          </a:ln>
        </p:spPr>
        <p:txBody>
          <a:bodyPr wrap="square" rtlCol="0">
            <a:spAutoFit/>
          </a:bodyPr>
          <a:lstStyle/>
          <a:p>
            <a:r>
              <a:rPr lang="en-US" dirty="0"/>
              <a:t>Start with the reference genome</a:t>
            </a:r>
          </a:p>
        </p:txBody>
      </p:sp>
      <p:sp>
        <p:nvSpPr>
          <p:cNvPr id="3" name="Left Arrow 2">
            <a:extLst>
              <a:ext uri="{FF2B5EF4-FFF2-40B4-BE49-F238E27FC236}">
                <a16:creationId xmlns:a16="http://schemas.microsoft.com/office/drawing/2014/main" id="{564D0497-1903-EF4E-BCD5-A31E159E6D6E}"/>
              </a:ext>
            </a:extLst>
          </p:cNvPr>
          <p:cNvSpPr/>
          <p:nvPr/>
        </p:nvSpPr>
        <p:spPr>
          <a:xfrm rot="20173988">
            <a:off x="4211522" y="1524853"/>
            <a:ext cx="2166129" cy="4059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FB06A6-46C8-6248-BC2E-71928491D634}"/>
              </a:ext>
            </a:extLst>
          </p:cNvPr>
          <p:cNvSpPr txBox="1"/>
          <p:nvPr/>
        </p:nvSpPr>
        <p:spPr>
          <a:xfrm>
            <a:off x="1592266" y="2322336"/>
            <a:ext cx="2817633" cy="2308324"/>
          </a:xfrm>
          <a:prstGeom prst="rect">
            <a:avLst/>
          </a:prstGeom>
          <a:noFill/>
          <a:ln>
            <a:solidFill>
              <a:srgbClr val="FF0000"/>
            </a:solidFill>
          </a:ln>
        </p:spPr>
        <p:txBody>
          <a:bodyPr wrap="square" rtlCol="0">
            <a:spAutoFit/>
          </a:bodyPr>
          <a:lstStyle/>
          <a:p>
            <a:r>
              <a:rPr lang="en-US" dirty="0"/>
              <a:t>Build a data structure (hash)</a:t>
            </a:r>
          </a:p>
          <a:p>
            <a:r>
              <a:rPr lang="en-US" dirty="0"/>
              <a:t>allows rapid lookup by </a:t>
            </a:r>
            <a:r>
              <a:rPr lang="en-US" dirty="0" err="1"/>
              <a:t>kmer</a:t>
            </a:r>
            <a:r>
              <a:rPr lang="en-US" dirty="0"/>
              <a:t> sequence.</a:t>
            </a:r>
          </a:p>
          <a:p>
            <a:endParaRPr lang="en-US" dirty="0"/>
          </a:p>
          <a:p>
            <a:r>
              <a:rPr lang="en-US" dirty="0"/>
              <a:t>Each </a:t>
            </a:r>
            <a:r>
              <a:rPr lang="en-US" dirty="0" err="1"/>
              <a:t>kmer</a:t>
            </a:r>
            <a:r>
              <a:rPr lang="en-US" dirty="0"/>
              <a:t> entry in the hash stores the genome location(s) the </a:t>
            </a:r>
            <a:r>
              <a:rPr lang="en-US" dirty="0" err="1"/>
              <a:t>kmer</a:t>
            </a:r>
            <a:r>
              <a:rPr lang="en-US" dirty="0"/>
              <a:t> came from.</a:t>
            </a:r>
          </a:p>
        </p:txBody>
      </p:sp>
    </p:spTree>
    <p:extLst>
      <p:ext uri="{BB962C8B-B14F-4D97-AF65-F5344CB8AC3E}">
        <p14:creationId xmlns:p14="http://schemas.microsoft.com/office/powerpoint/2010/main" val="933719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67" name="Google Shape;267;p25"/>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68" name="Google Shape;268;p25"/>
          <p:cNvGrpSpPr/>
          <p:nvPr/>
        </p:nvGrpSpPr>
        <p:grpSpPr>
          <a:xfrm>
            <a:off x="2141115" y="1052736"/>
            <a:ext cx="8347375" cy="5358125"/>
            <a:chOff x="1906761" y="1920100"/>
            <a:chExt cx="5163638" cy="3314505"/>
          </a:xfrm>
        </p:grpSpPr>
        <p:grpSp>
          <p:nvGrpSpPr>
            <p:cNvPr id="269" name="Google Shape;269;p25"/>
            <p:cNvGrpSpPr/>
            <p:nvPr/>
          </p:nvGrpSpPr>
          <p:grpSpPr>
            <a:xfrm>
              <a:off x="1947870" y="1920100"/>
              <a:ext cx="1428600" cy="2738682"/>
              <a:chOff x="1185870" y="1920100"/>
              <a:chExt cx="1428600" cy="2738682"/>
            </a:xfrm>
          </p:grpSpPr>
          <p:pic>
            <p:nvPicPr>
              <p:cNvPr id="270" name="Google Shape;270;p25"/>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71" name="Google Shape;271;p25"/>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72" name="Google Shape;272;p25"/>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73" name="Google Shape;273;p25"/>
            <p:cNvGrpSpPr/>
            <p:nvPr/>
          </p:nvGrpSpPr>
          <p:grpSpPr>
            <a:xfrm>
              <a:off x="1906761" y="2310565"/>
              <a:ext cx="4891375" cy="2251602"/>
              <a:chOff x="1144761" y="2310565"/>
              <a:chExt cx="4891375" cy="2251602"/>
            </a:xfrm>
          </p:grpSpPr>
          <p:grpSp>
            <p:nvGrpSpPr>
              <p:cNvPr id="274" name="Google Shape;274;p25"/>
              <p:cNvGrpSpPr/>
              <p:nvPr/>
            </p:nvGrpSpPr>
            <p:grpSpPr>
              <a:xfrm>
                <a:off x="1144761" y="2310565"/>
                <a:ext cx="4891375" cy="1534171"/>
                <a:chOff x="1144761" y="2310565"/>
                <a:chExt cx="4891375" cy="1534171"/>
              </a:xfrm>
            </p:grpSpPr>
            <p:pic>
              <p:nvPicPr>
                <p:cNvPr id="275" name="Google Shape;275;p25"/>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76" name="Google Shape;276;p25"/>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77" name="Google Shape;277;p25"/>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sp>
              <p:nvSpPr>
                <p:cNvPr id="20" name="Google Shape;276;p25">
                  <a:extLst>
                    <a:ext uri="{FF2B5EF4-FFF2-40B4-BE49-F238E27FC236}">
                      <a16:creationId xmlns:a16="http://schemas.microsoft.com/office/drawing/2014/main" id="{C994455F-8A66-7241-BC01-75596D0CA6AF}"/>
                    </a:ext>
                  </a:extLst>
                </p:cNvPr>
                <p:cNvSpPr txBox="1"/>
                <p:nvPr/>
              </p:nvSpPr>
              <p:spPr>
                <a:xfrm>
                  <a:off x="2352209" y="3029751"/>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21" name="Google Shape;276;p25">
                  <a:extLst>
                    <a:ext uri="{FF2B5EF4-FFF2-40B4-BE49-F238E27FC236}">
                      <a16:creationId xmlns:a16="http://schemas.microsoft.com/office/drawing/2014/main" id="{665EDC69-EB67-8040-AF1B-18F9C4E4C1E4}"/>
                    </a:ext>
                  </a:extLst>
                </p:cNvPr>
                <p:cNvSpPr txBox="1"/>
                <p:nvPr/>
              </p:nvSpPr>
              <p:spPr>
                <a:xfrm>
                  <a:off x="1144761" y="2547715"/>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grpSp>
          <p:pic>
            <p:nvPicPr>
              <p:cNvPr id="278" name="Google Shape;278;p25"/>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79" name="Google Shape;279;p25"/>
            <p:cNvGrpSpPr/>
            <p:nvPr/>
          </p:nvGrpSpPr>
          <p:grpSpPr>
            <a:xfrm>
              <a:off x="3076280" y="3812876"/>
              <a:ext cx="3857219" cy="1421729"/>
              <a:chOff x="2314280" y="3812876"/>
              <a:chExt cx="3857219" cy="1421729"/>
            </a:xfrm>
          </p:grpSpPr>
          <p:pic>
            <p:nvPicPr>
              <p:cNvPr id="280" name="Google Shape;280;p25"/>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81" name="Google Shape;281;p25"/>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82" name="Google Shape;282;p25"/>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83" name="Google Shape;283;p25"/>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cxnSp>
        <p:nvCxnSpPr>
          <p:cNvPr id="3" name="Straight Arrow Connector 2">
            <a:extLst>
              <a:ext uri="{FF2B5EF4-FFF2-40B4-BE49-F238E27FC236}">
                <a16:creationId xmlns:a16="http://schemas.microsoft.com/office/drawing/2014/main" id="{12E6B93E-D914-DD40-A67B-3BC89727C705}"/>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258;p24">
            <a:extLst>
              <a:ext uri="{FF2B5EF4-FFF2-40B4-BE49-F238E27FC236}">
                <a16:creationId xmlns:a16="http://schemas.microsoft.com/office/drawing/2014/main" id="{395412EB-BE1B-CB47-8E8E-2BE02532EEF9}"/>
              </a:ext>
            </a:extLst>
          </p:cNvPr>
          <p:cNvSpPr/>
          <p:nvPr/>
        </p:nvSpPr>
        <p:spPr>
          <a:xfrm>
            <a:off x="4682166" y="1276549"/>
            <a:ext cx="5366192" cy="4198738"/>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22935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89" name="Google Shape;289;p26"/>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90" name="Google Shape;290;p26"/>
          <p:cNvGrpSpPr/>
          <p:nvPr/>
        </p:nvGrpSpPr>
        <p:grpSpPr>
          <a:xfrm>
            <a:off x="2207569" y="1052737"/>
            <a:ext cx="7901587" cy="4461598"/>
            <a:chOff x="1947870" y="1920100"/>
            <a:chExt cx="4850266" cy="2738682"/>
          </a:xfrm>
        </p:grpSpPr>
        <p:grpSp>
          <p:nvGrpSpPr>
            <p:cNvPr id="291" name="Google Shape;291;p26"/>
            <p:cNvGrpSpPr/>
            <p:nvPr/>
          </p:nvGrpSpPr>
          <p:grpSpPr>
            <a:xfrm>
              <a:off x="1947870" y="1920100"/>
              <a:ext cx="1428600" cy="2738682"/>
              <a:chOff x="1185870" y="1920100"/>
              <a:chExt cx="1428600" cy="2738682"/>
            </a:xfrm>
          </p:grpSpPr>
          <p:pic>
            <p:nvPicPr>
              <p:cNvPr id="292" name="Google Shape;292;p26"/>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93" name="Google Shape;293;p26"/>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94" name="Google Shape;294;p26"/>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95" name="Google Shape;295;p26"/>
            <p:cNvGrpSpPr/>
            <p:nvPr/>
          </p:nvGrpSpPr>
          <p:grpSpPr>
            <a:xfrm>
              <a:off x="3576996" y="2310565"/>
              <a:ext cx="3221140" cy="2251602"/>
              <a:chOff x="2814996" y="2310565"/>
              <a:chExt cx="3221140" cy="2251602"/>
            </a:xfrm>
          </p:grpSpPr>
          <p:grpSp>
            <p:nvGrpSpPr>
              <p:cNvPr id="296" name="Google Shape;296;p26"/>
              <p:cNvGrpSpPr/>
              <p:nvPr/>
            </p:nvGrpSpPr>
            <p:grpSpPr>
              <a:xfrm>
                <a:off x="2814996" y="2310565"/>
                <a:ext cx="3221140" cy="1534171"/>
                <a:chOff x="2814996" y="2310565"/>
                <a:chExt cx="3221140" cy="1534171"/>
              </a:xfrm>
            </p:grpSpPr>
            <p:pic>
              <p:nvPicPr>
                <p:cNvPr id="297" name="Google Shape;297;p26"/>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98" name="Google Shape;298;p26"/>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99" name="Google Shape;299;p26"/>
                <p:cNvSpPr txBox="1"/>
                <p:nvPr/>
              </p:nvSpPr>
              <p:spPr>
                <a:xfrm>
                  <a:off x="3953123" y="2310575"/>
                  <a:ext cx="20325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300" name="Google Shape;300;p26"/>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sp>
        <p:nvSpPr>
          <p:cNvPr id="18" name="Google Shape;276;p25">
            <a:extLst>
              <a:ext uri="{FF2B5EF4-FFF2-40B4-BE49-F238E27FC236}">
                <a16:creationId xmlns:a16="http://schemas.microsoft.com/office/drawing/2014/main" id="{55F8B5F1-59D0-D044-B78F-1F1CDDBA138D}"/>
              </a:ext>
            </a:extLst>
          </p:cNvPr>
          <p:cNvSpPr txBox="1"/>
          <p:nvPr/>
        </p:nvSpPr>
        <p:spPr>
          <a:xfrm>
            <a:off x="4093037" y="2846563"/>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19" name="Google Shape;276;p25">
            <a:extLst>
              <a:ext uri="{FF2B5EF4-FFF2-40B4-BE49-F238E27FC236}">
                <a16:creationId xmlns:a16="http://schemas.microsoft.com/office/drawing/2014/main" id="{04E62D10-8FB0-7948-8A00-608A275C6249}"/>
              </a:ext>
            </a:extLst>
          </p:cNvPr>
          <p:cNvSpPr txBox="1"/>
          <p:nvPr/>
        </p:nvSpPr>
        <p:spPr>
          <a:xfrm>
            <a:off x="2141115" y="2067318"/>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cxnSp>
        <p:nvCxnSpPr>
          <p:cNvPr id="20" name="Straight Arrow Connector 19">
            <a:extLst>
              <a:ext uri="{FF2B5EF4-FFF2-40B4-BE49-F238E27FC236}">
                <a16:creationId xmlns:a16="http://schemas.microsoft.com/office/drawing/2014/main" id="{70568B38-09AC-9D47-96A2-35E65EAC7F7F}"/>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CBF560-8A0B-D24C-89E8-951D0DCBF2EA}"/>
              </a:ext>
            </a:extLst>
          </p:cNvPr>
          <p:cNvSpPr/>
          <p:nvPr/>
        </p:nvSpPr>
        <p:spPr>
          <a:xfrm>
            <a:off x="6273478" y="2846563"/>
            <a:ext cx="3240912" cy="348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5467FF3-AE5C-D24D-9ECB-9E81D7BE33B4}"/>
              </a:ext>
            </a:extLst>
          </p:cNvPr>
          <p:cNvCxnSpPr/>
          <p:nvPr/>
        </p:nvCxnSpPr>
        <p:spPr>
          <a:xfrm flipV="1">
            <a:off x="5675359" y="3076687"/>
            <a:ext cx="2016359" cy="111148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6917297-7D4A-134F-A51B-3385310D4285}"/>
              </a:ext>
            </a:extLst>
          </p:cNvPr>
          <p:cNvCxnSpPr>
            <a:cxnSpLocks/>
          </p:cNvCxnSpPr>
          <p:nvPr/>
        </p:nvCxnSpPr>
        <p:spPr>
          <a:xfrm>
            <a:off x="5675359" y="2764715"/>
            <a:ext cx="1327869" cy="186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97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89" name="Google Shape;289;p26"/>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90" name="Google Shape;290;p26"/>
          <p:cNvGrpSpPr/>
          <p:nvPr/>
        </p:nvGrpSpPr>
        <p:grpSpPr>
          <a:xfrm>
            <a:off x="2207569" y="1052737"/>
            <a:ext cx="8122107" cy="5399673"/>
            <a:chOff x="1947870" y="1920100"/>
            <a:chExt cx="4985629" cy="3314505"/>
          </a:xfrm>
        </p:grpSpPr>
        <p:grpSp>
          <p:nvGrpSpPr>
            <p:cNvPr id="291" name="Google Shape;291;p26"/>
            <p:cNvGrpSpPr/>
            <p:nvPr/>
          </p:nvGrpSpPr>
          <p:grpSpPr>
            <a:xfrm>
              <a:off x="1947870" y="1920100"/>
              <a:ext cx="1428600" cy="2738682"/>
              <a:chOff x="1185870" y="1920100"/>
              <a:chExt cx="1428600" cy="2738682"/>
            </a:xfrm>
          </p:grpSpPr>
          <p:pic>
            <p:nvPicPr>
              <p:cNvPr id="292" name="Google Shape;292;p26"/>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93" name="Google Shape;293;p26"/>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94" name="Google Shape;294;p26"/>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95" name="Google Shape;295;p26"/>
            <p:cNvGrpSpPr/>
            <p:nvPr/>
          </p:nvGrpSpPr>
          <p:grpSpPr>
            <a:xfrm>
              <a:off x="3576996" y="2310565"/>
              <a:ext cx="3221140" cy="2251602"/>
              <a:chOff x="2814996" y="2310565"/>
              <a:chExt cx="3221140" cy="2251602"/>
            </a:xfrm>
          </p:grpSpPr>
          <p:grpSp>
            <p:nvGrpSpPr>
              <p:cNvPr id="296" name="Google Shape;296;p26"/>
              <p:cNvGrpSpPr/>
              <p:nvPr/>
            </p:nvGrpSpPr>
            <p:grpSpPr>
              <a:xfrm>
                <a:off x="2814996" y="2310565"/>
                <a:ext cx="3221140" cy="1534171"/>
                <a:chOff x="2814996" y="2310565"/>
                <a:chExt cx="3221140" cy="1534171"/>
              </a:xfrm>
            </p:grpSpPr>
            <p:pic>
              <p:nvPicPr>
                <p:cNvPr id="297" name="Google Shape;297;p26"/>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98" name="Google Shape;298;p26"/>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99" name="Google Shape;299;p26"/>
                <p:cNvSpPr txBox="1"/>
                <p:nvPr/>
              </p:nvSpPr>
              <p:spPr>
                <a:xfrm>
                  <a:off x="3953123" y="2310575"/>
                  <a:ext cx="20325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300" name="Google Shape;300;p26"/>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301" name="Google Shape;301;p26"/>
            <p:cNvGrpSpPr/>
            <p:nvPr/>
          </p:nvGrpSpPr>
          <p:grpSpPr>
            <a:xfrm>
              <a:off x="3076280" y="3812876"/>
              <a:ext cx="3857219" cy="1421729"/>
              <a:chOff x="2314280" y="3812876"/>
              <a:chExt cx="3857219" cy="1421729"/>
            </a:xfrm>
          </p:grpSpPr>
          <p:pic>
            <p:nvPicPr>
              <p:cNvPr id="302" name="Google Shape;302;p26"/>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303" name="Google Shape;303;p26"/>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grpSp>
      <p:sp>
        <p:nvSpPr>
          <p:cNvPr id="18" name="Google Shape;276;p25">
            <a:extLst>
              <a:ext uri="{FF2B5EF4-FFF2-40B4-BE49-F238E27FC236}">
                <a16:creationId xmlns:a16="http://schemas.microsoft.com/office/drawing/2014/main" id="{55F8B5F1-59D0-D044-B78F-1F1CDDBA138D}"/>
              </a:ext>
            </a:extLst>
          </p:cNvPr>
          <p:cNvSpPr txBox="1"/>
          <p:nvPr/>
        </p:nvSpPr>
        <p:spPr>
          <a:xfrm>
            <a:off x="4093037" y="2846563"/>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19" name="Google Shape;276;p25">
            <a:extLst>
              <a:ext uri="{FF2B5EF4-FFF2-40B4-BE49-F238E27FC236}">
                <a16:creationId xmlns:a16="http://schemas.microsoft.com/office/drawing/2014/main" id="{04E62D10-8FB0-7948-8A00-608A275C6249}"/>
              </a:ext>
            </a:extLst>
          </p:cNvPr>
          <p:cNvSpPr txBox="1"/>
          <p:nvPr/>
        </p:nvSpPr>
        <p:spPr>
          <a:xfrm>
            <a:off x="2141115" y="2067318"/>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cxnSp>
        <p:nvCxnSpPr>
          <p:cNvPr id="20" name="Straight Arrow Connector 19">
            <a:extLst>
              <a:ext uri="{FF2B5EF4-FFF2-40B4-BE49-F238E27FC236}">
                <a16:creationId xmlns:a16="http://schemas.microsoft.com/office/drawing/2014/main" id="{70568B38-09AC-9D47-96A2-35E65EAC7F7F}"/>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282CC2-5F2E-EF49-8E6B-919F07B3B0D8}"/>
              </a:ext>
            </a:extLst>
          </p:cNvPr>
          <p:cNvCxnSpPr>
            <a:cxnSpLocks/>
          </p:cNvCxnSpPr>
          <p:nvPr/>
        </p:nvCxnSpPr>
        <p:spPr>
          <a:xfrm flipH="1">
            <a:off x="7520317" y="3105874"/>
            <a:ext cx="636838" cy="1804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E64DF7-FCDE-0242-93A2-78BF5B495692}"/>
              </a:ext>
            </a:extLst>
          </p:cNvPr>
          <p:cNvCxnSpPr>
            <a:cxnSpLocks/>
          </p:cNvCxnSpPr>
          <p:nvPr/>
        </p:nvCxnSpPr>
        <p:spPr>
          <a:xfrm>
            <a:off x="3138896" y="2383401"/>
            <a:ext cx="2953440" cy="3130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CBF560-8A0B-D24C-89E8-951D0DCBF2EA}"/>
              </a:ext>
            </a:extLst>
          </p:cNvPr>
          <p:cNvSpPr/>
          <p:nvPr/>
        </p:nvSpPr>
        <p:spPr>
          <a:xfrm>
            <a:off x="6273478" y="2846563"/>
            <a:ext cx="3240912" cy="348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51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grpSp>
        <p:nvGrpSpPr>
          <p:cNvPr id="197" name="Google Shape;197;p19"/>
          <p:cNvGrpSpPr/>
          <p:nvPr/>
        </p:nvGrpSpPr>
        <p:grpSpPr>
          <a:xfrm>
            <a:off x="2279576" y="1353542"/>
            <a:ext cx="7632848" cy="1333892"/>
            <a:chOff x="755576" y="1353542"/>
            <a:chExt cx="7632848" cy="1333892"/>
          </a:xfrm>
        </p:grpSpPr>
        <p:sp>
          <p:nvSpPr>
            <p:cNvPr id="198" name="Google Shape;198;p19"/>
            <p:cNvSpPr txBox="1"/>
            <p:nvPr/>
          </p:nvSpPr>
          <p:spPr>
            <a:xfrm>
              <a:off x="755576" y="1353542"/>
              <a:ext cx="7632848" cy="923330"/>
            </a:xfrm>
            <a:prstGeom prst="rect">
              <a:avLst/>
            </a:prstGeom>
            <a:noFill/>
            <a:ln>
              <a:noFill/>
            </a:ln>
          </p:spPr>
          <p:txBody>
            <a:bodyPr spcFirstLastPara="1" wrap="square" lIns="91425" tIns="45700" rIns="91425" bIns="45700" anchor="t" anchorCtr="0">
              <a:noAutofit/>
            </a:bodyPr>
            <a:lstStyle/>
            <a:p>
              <a:pPr algn="ctr">
                <a:buClr>
                  <a:srgbClr val="000000"/>
                </a:buClr>
                <a:buSzPts val="1800"/>
              </a:pPr>
              <a:r>
                <a:rPr lang="en-GB" i="1" dirty="0">
                  <a:solidFill>
                    <a:srgbClr val="000000"/>
                  </a:solidFill>
                  <a:latin typeface="Calibri"/>
                  <a:ea typeface="Calibri"/>
                  <a:cs typeface="Calibri"/>
                  <a:sym typeface="Calibri"/>
                </a:rPr>
                <a:t>The most important first step in understanding next-generation sequencing data is the initial alignment or assembly that determines whether an experiment has succeeded and provides a first glimpse into the results.</a:t>
              </a:r>
              <a:endParaRPr i="1" dirty="0">
                <a:solidFill>
                  <a:srgbClr val="000000"/>
                </a:solidFill>
                <a:latin typeface="Calibri"/>
                <a:ea typeface="Calibri"/>
                <a:cs typeface="Calibri"/>
                <a:sym typeface="Calibri"/>
              </a:endParaRPr>
            </a:p>
          </p:txBody>
        </p:sp>
        <p:sp>
          <p:nvSpPr>
            <p:cNvPr id="199" name="Google Shape;199;p19"/>
            <p:cNvSpPr txBox="1"/>
            <p:nvPr/>
          </p:nvSpPr>
          <p:spPr>
            <a:xfrm>
              <a:off x="4932040" y="2348880"/>
              <a:ext cx="3456384" cy="338554"/>
            </a:xfrm>
            <a:prstGeom prst="rect">
              <a:avLst/>
            </a:prstGeom>
            <a:noFill/>
            <a:ln>
              <a:noFill/>
            </a:ln>
          </p:spPr>
          <p:txBody>
            <a:bodyPr spcFirstLastPara="1" wrap="square" lIns="91425" tIns="45700" rIns="91425" bIns="45700" anchor="t" anchorCtr="0">
              <a:noAutofit/>
            </a:bodyPr>
            <a:lstStyle/>
            <a:p>
              <a:pPr algn="r">
                <a:buClr>
                  <a:srgbClr val="000000"/>
                </a:buClr>
                <a:buSzPts val="1600"/>
              </a:pPr>
              <a:r>
                <a:rPr lang="en-GB" sz="1600">
                  <a:solidFill>
                    <a:srgbClr val="000000"/>
                  </a:solidFill>
                  <a:latin typeface="Calibri"/>
                  <a:ea typeface="Calibri"/>
                  <a:cs typeface="Calibri"/>
                  <a:sym typeface="Calibri"/>
                </a:rPr>
                <a:t>Flicek &amp; Birney, 2009. </a:t>
              </a:r>
              <a:r>
                <a:rPr lang="en-GB" sz="1600" i="1">
                  <a:solidFill>
                    <a:srgbClr val="000000"/>
                  </a:solidFill>
                  <a:latin typeface="Calibri"/>
                  <a:ea typeface="Calibri"/>
                  <a:cs typeface="Calibri"/>
                  <a:sym typeface="Calibri"/>
                </a:rPr>
                <a:t>Nature Methods</a:t>
              </a:r>
              <a:endParaRPr sz="1600" i="1">
                <a:solidFill>
                  <a:srgbClr val="000000"/>
                </a:solidFill>
                <a:latin typeface="Calibri"/>
                <a:ea typeface="Calibri"/>
                <a:cs typeface="Calibri"/>
                <a:sym typeface="Calibri"/>
              </a:endParaRPr>
            </a:p>
          </p:txBody>
        </p:sp>
      </p:grpSp>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FF0000"/>
                </a:solidFill>
                <a:latin typeface="Calibri"/>
                <a:ea typeface="Calibri"/>
                <a:cs typeface="Calibri"/>
                <a:sym typeface="Calibri"/>
              </a:rPr>
              <a:t>Process of determining the most likely source of </a:t>
            </a:r>
            <a:r>
              <a:rPr lang="en-GB" i="1" dirty="0">
                <a:solidFill>
                  <a:srgbClr val="FF0000"/>
                </a:solidFill>
                <a:ea typeface="Calibri"/>
                <a:cs typeface="Calibri"/>
                <a:sym typeface="Calibri"/>
              </a:rPr>
              <a:t>the observed DNA sequencing read within </a:t>
            </a:r>
            <a:r>
              <a:rPr lang="en-GB" i="1" dirty="0">
                <a:solidFill>
                  <a:srgbClr val="FF0000"/>
                </a:solidFill>
                <a:latin typeface="Calibri"/>
                <a:ea typeface="Calibri"/>
                <a:cs typeface="Calibri"/>
                <a:sym typeface="Calibri"/>
              </a:rPr>
              <a:t>the reference genome sequence</a:t>
            </a:r>
            <a:r>
              <a:rPr lang="en-GB" i="1" dirty="0">
                <a:solidFill>
                  <a:srgbClr val="000000"/>
                </a:solidFill>
                <a:latin typeface="Calibri"/>
                <a:ea typeface="Calibri"/>
                <a:cs typeface="Calibri"/>
                <a:sym typeface="Calibri"/>
              </a:rPr>
              <a:t>.</a:t>
            </a: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a:p>
            <a:pPr>
              <a:lnSpc>
                <a:spcPct val="120000"/>
              </a:lnSpc>
              <a:buClr>
                <a:srgbClr val="000000"/>
              </a:buClr>
              <a:buSzPts val="1800"/>
            </a:pPr>
            <a:r>
              <a:rPr lang="en-GB" dirty="0">
                <a:solidFill>
                  <a:srgbClr val="000000"/>
                </a:solidFill>
                <a:latin typeface="Calibri"/>
                <a:ea typeface="Calibri"/>
                <a:cs typeface="Calibri"/>
                <a:sym typeface="Calibri"/>
              </a:rPr>
              <a:t>Principles and approaches to sequence alignment have not changed much since 80’s</a:t>
            </a: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1996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4239454"/>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First thing: “wrap up” the reference genome to bring it to the reads – build a </a:t>
            </a:r>
            <a:r>
              <a:rPr lang="en-GB" sz="1400" b="1" dirty="0" err="1">
                <a:solidFill>
                  <a:schemeClr val="dk1"/>
                </a:solidFill>
                <a:latin typeface="Arial"/>
                <a:ea typeface="Arial"/>
                <a:cs typeface="Arial"/>
                <a:sym typeface="Arial"/>
              </a:rPr>
              <a:t>kmer</a:t>
            </a:r>
            <a:r>
              <a:rPr lang="en-GB" sz="1400" b="1" dirty="0">
                <a:solidFill>
                  <a:schemeClr val="dk1"/>
                </a:solidFill>
                <a:latin typeface="Arial"/>
                <a:ea typeface="Arial"/>
                <a:cs typeface="Arial"/>
                <a:sym typeface="Arial"/>
              </a:rPr>
              <a:t> hash</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Scan the reference genome:</a:t>
            </a:r>
          </a:p>
          <a:p>
            <a:pPr>
              <a:spcBef>
                <a:spcPts val="340"/>
              </a:spcBef>
              <a:buClr>
                <a:schemeClr val="dk1"/>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a:spcBef>
                <a:spcPts val="340"/>
              </a:spcBef>
              <a:buClr>
                <a:schemeClr val="dk1"/>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a:spcBef>
                <a:spcPts val="340"/>
              </a:spcBef>
              <a:buClr>
                <a:schemeClr val="dk1"/>
              </a:buClr>
              <a:buSzPts val="350"/>
            </a:pPr>
            <a:endParaRPr lang="en-GB" sz="1400" b="1"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Next: For each sequence read:</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Split the read into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endParaRPr lang="en-GB" sz="1400" i="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Lookup the locations in the reference via the index (</a:t>
            </a:r>
            <a:r>
              <a:rPr lang="en-GB" sz="1400" b="1" dirty="0">
                <a:solidFill>
                  <a:schemeClr val="dk1"/>
                </a:solidFill>
                <a:latin typeface="Arial"/>
                <a:ea typeface="Arial"/>
                <a:cs typeface="Arial"/>
                <a:sym typeface="Arial"/>
              </a:rPr>
              <a:t>seed phase</a:t>
            </a:r>
            <a:r>
              <a:rPr lang="en-GB" sz="1400" dirty="0">
                <a:solidFill>
                  <a:schemeClr val="dk1"/>
                </a:solidFill>
                <a:latin typeface="Arial"/>
                <a:ea typeface="Arial"/>
                <a:cs typeface="Arial"/>
                <a:sym typeface="Arial"/>
              </a:rPr>
              <a:t>)</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Pick region on the genome with most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hits</a:t>
            </a:r>
            <a:endParaRPr lang="en-GB" sz="1400" dirty="0">
              <a:solidFill>
                <a:srgbClr val="000000"/>
              </a:solidFill>
              <a:latin typeface="Arial"/>
              <a:ea typeface="Arial"/>
              <a:cs typeface="Arial"/>
              <a:sym typeface="Arial"/>
            </a:endParaRPr>
          </a:p>
          <a:p>
            <a:pPr>
              <a:spcBef>
                <a:spcPts val="340"/>
              </a:spcBef>
              <a:buClr>
                <a:schemeClr val="dk1"/>
              </a:buClr>
              <a:buSzPts val="350"/>
            </a:pPr>
            <a:endParaRPr lang="en-GB" sz="1400" dirty="0">
              <a:solidFill>
                <a:schemeClr val="dk1"/>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Perform </a:t>
            </a:r>
            <a:r>
              <a:rPr lang="en-GB" sz="1400" dirty="0">
                <a:solidFill>
                  <a:srgbClr val="FF0000"/>
                </a:solidFill>
                <a:latin typeface="Arial"/>
                <a:ea typeface="Arial"/>
                <a:cs typeface="Arial"/>
                <a:sym typeface="Arial"/>
              </a:rPr>
              <a:t>Smith-Waterman</a:t>
            </a:r>
            <a:r>
              <a:rPr lang="en-GB" sz="1400" dirty="0">
                <a:solidFill>
                  <a:schemeClr val="dk1"/>
                </a:solidFill>
                <a:latin typeface="Arial"/>
                <a:ea typeface="Arial"/>
                <a:cs typeface="Arial"/>
                <a:sym typeface="Arial"/>
              </a:rPr>
              <a:t> alignment to fully align the read to the region</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Output the alignment of each read onto the reference in BAM (or equivalent) format.</a:t>
            </a:r>
          </a:p>
          <a:p>
            <a:pPr>
              <a:spcBef>
                <a:spcPts val="340"/>
              </a:spcBef>
              <a:buClr>
                <a:srgbClr val="004869"/>
              </a:buClr>
              <a:buSzPts val="350"/>
            </a:pPr>
            <a:r>
              <a:rPr lang="en-GB" sz="1400" dirty="0">
                <a:solidFill>
                  <a:srgbClr val="000000"/>
                </a:solidFill>
                <a:latin typeface="Arial"/>
                <a:ea typeface="Arial"/>
                <a:cs typeface="Arial"/>
                <a:sym typeface="Arial"/>
              </a:rPr>
              <a:t>	</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3789852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Wrapping up the genome and bringing it to your reads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endParaRPr lang="en-GB" sz="200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869CCD-EFED-F248-B755-414C7BF734C5}"/>
              </a:ext>
            </a:extLst>
          </p:cNvPr>
          <p:cNvSpPr txBox="1"/>
          <p:nvPr/>
        </p:nvSpPr>
        <p:spPr>
          <a:xfrm>
            <a:off x="7847635" y="2060295"/>
            <a:ext cx="2442258" cy="646331"/>
          </a:xfrm>
          <a:prstGeom prst="rect">
            <a:avLst/>
          </a:prstGeom>
          <a:noFill/>
          <a:ln>
            <a:solidFill>
              <a:srgbClr val="FF0000"/>
            </a:solidFill>
          </a:ln>
        </p:spPr>
        <p:txBody>
          <a:bodyPr wrap="square" rtlCol="0">
            <a:spAutoFit/>
          </a:bodyPr>
          <a:lstStyle/>
          <a:p>
            <a:r>
              <a:rPr lang="en-US" sz="3600" dirty="0"/>
              <a:t>GENOME</a:t>
            </a:r>
          </a:p>
        </p:txBody>
      </p:sp>
      <p:sp>
        <p:nvSpPr>
          <p:cNvPr id="20" name="TextBox 19">
            <a:extLst>
              <a:ext uri="{FF2B5EF4-FFF2-40B4-BE49-F238E27FC236}">
                <a16:creationId xmlns:a16="http://schemas.microsoft.com/office/drawing/2014/main" id="{76AB4B20-F92A-934F-A50D-BAB4701F25E1}"/>
              </a:ext>
            </a:extLst>
          </p:cNvPr>
          <p:cNvSpPr txBox="1"/>
          <p:nvPr/>
        </p:nvSpPr>
        <p:spPr>
          <a:xfrm>
            <a:off x="991222" y="3436755"/>
            <a:ext cx="1786703" cy="646331"/>
          </a:xfrm>
          <a:prstGeom prst="rect">
            <a:avLst/>
          </a:prstGeom>
          <a:noFill/>
          <a:ln>
            <a:solidFill>
              <a:srgbClr val="FF0000"/>
            </a:solidFill>
          </a:ln>
        </p:spPr>
        <p:txBody>
          <a:bodyPr wrap="square" rtlCol="0">
            <a:spAutoFit/>
          </a:bodyPr>
          <a:lstStyle/>
          <a:p>
            <a:r>
              <a:rPr lang="en-US" sz="3600" dirty="0"/>
              <a:t>Reads</a:t>
            </a:r>
          </a:p>
        </p:txBody>
      </p:sp>
      <p:sp>
        <p:nvSpPr>
          <p:cNvPr id="21" name="TextBox 20">
            <a:extLst>
              <a:ext uri="{FF2B5EF4-FFF2-40B4-BE49-F238E27FC236}">
                <a16:creationId xmlns:a16="http://schemas.microsoft.com/office/drawing/2014/main" id="{C3B562F6-4F27-0B48-A23D-A43061D76A45}"/>
              </a:ext>
            </a:extLst>
          </p:cNvPr>
          <p:cNvSpPr txBox="1"/>
          <p:nvPr/>
        </p:nvSpPr>
        <p:spPr>
          <a:xfrm>
            <a:off x="4151747" y="2657781"/>
            <a:ext cx="2442258" cy="646331"/>
          </a:xfrm>
          <a:prstGeom prst="rect">
            <a:avLst/>
          </a:prstGeom>
          <a:noFill/>
          <a:ln>
            <a:solidFill>
              <a:srgbClr val="FF0000"/>
            </a:solidFill>
          </a:ln>
        </p:spPr>
        <p:txBody>
          <a:bodyPr wrap="square" rtlCol="0">
            <a:spAutoFit/>
          </a:bodyPr>
          <a:lstStyle/>
          <a:p>
            <a:r>
              <a:rPr lang="en-US" sz="3600" dirty="0" err="1"/>
              <a:t>Kmer</a:t>
            </a:r>
            <a:r>
              <a:rPr lang="en-US" sz="3600" dirty="0"/>
              <a:t>-hash</a:t>
            </a:r>
          </a:p>
        </p:txBody>
      </p:sp>
      <p:cxnSp>
        <p:nvCxnSpPr>
          <p:cNvPr id="6" name="Straight Arrow Connector 5">
            <a:extLst>
              <a:ext uri="{FF2B5EF4-FFF2-40B4-BE49-F238E27FC236}">
                <a16:creationId xmlns:a16="http://schemas.microsoft.com/office/drawing/2014/main" id="{82ED2367-D166-0846-A1FC-219D8ED327BF}"/>
              </a:ext>
            </a:extLst>
          </p:cNvPr>
          <p:cNvCxnSpPr>
            <a:cxnSpLocks/>
            <a:stCxn id="2" idx="1"/>
          </p:cNvCxnSpPr>
          <p:nvPr/>
        </p:nvCxnSpPr>
        <p:spPr>
          <a:xfrm flipH="1">
            <a:off x="6632295" y="2383461"/>
            <a:ext cx="1215340" cy="382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6EC1FA-95DE-484C-990C-7E1490B6581D}"/>
              </a:ext>
            </a:extLst>
          </p:cNvPr>
          <p:cNvSpPr txBox="1"/>
          <p:nvPr/>
        </p:nvSpPr>
        <p:spPr>
          <a:xfrm rot="20590210">
            <a:off x="6715924" y="2140919"/>
            <a:ext cx="954172" cy="369332"/>
          </a:xfrm>
          <a:prstGeom prst="rect">
            <a:avLst/>
          </a:prstGeom>
          <a:noFill/>
        </p:spPr>
        <p:txBody>
          <a:bodyPr wrap="none" rtlCol="0">
            <a:spAutoFit/>
          </a:bodyPr>
          <a:lstStyle/>
          <a:p>
            <a:r>
              <a:rPr lang="en-US" dirty="0"/>
              <a:t>wrap up</a:t>
            </a:r>
          </a:p>
        </p:txBody>
      </p:sp>
      <p:cxnSp>
        <p:nvCxnSpPr>
          <p:cNvPr id="26" name="Straight Arrow Connector 25">
            <a:extLst>
              <a:ext uri="{FF2B5EF4-FFF2-40B4-BE49-F238E27FC236}">
                <a16:creationId xmlns:a16="http://schemas.microsoft.com/office/drawing/2014/main" id="{E549A238-AE26-044F-A4B2-A512C3F868E3}"/>
              </a:ext>
            </a:extLst>
          </p:cNvPr>
          <p:cNvCxnSpPr>
            <a:cxnSpLocks/>
            <a:endCxn id="21" idx="1"/>
          </p:cNvCxnSpPr>
          <p:nvPr/>
        </p:nvCxnSpPr>
        <p:spPr>
          <a:xfrm flipV="1">
            <a:off x="2777925" y="2980947"/>
            <a:ext cx="1373822" cy="45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DD18C0B-8783-0D4B-8148-C6FA7C25EF7A}"/>
              </a:ext>
            </a:extLst>
          </p:cNvPr>
          <p:cNvSpPr txBox="1"/>
          <p:nvPr/>
        </p:nvSpPr>
        <p:spPr>
          <a:xfrm rot="20590210">
            <a:off x="2655086" y="2826389"/>
            <a:ext cx="1411220" cy="369332"/>
          </a:xfrm>
          <a:prstGeom prst="rect">
            <a:avLst/>
          </a:prstGeom>
          <a:noFill/>
        </p:spPr>
        <p:txBody>
          <a:bodyPr wrap="none" rtlCol="0">
            <a:spAutoFit/>
          </a:bodyPr>
          <a:lstStyle/>
          <a:p>
            <a:r>
              <a:rPr lang="en-US" dirty="0"/>
              <a:t>Rapid lookup</a:t>
            </a:r>
          </a:p>
        </p:txBody>
      </p:sp>
    </p:spTree>
    <p:extLst>
      <p:ext uri="{BB962C8B-B14F-4D97-AF65-F5344CB8AC3E}">
        <p14:creationId xmlns:p14="http://schemas.microsoft.com/office/powerpoint/2010/main" val="1405381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Wrapping up the genome and bringing it to your reads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endParaRPr lang="en-GB" sz="200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869CCD-EFED-F248-B755-414C7BF734C5}"/>
              </a:ext>
            </a:extLst>
          </p:cNvPr>
          <p:cNvSpPr txBox="1"/>
          <p:nvPr/>
        </p:nvSpPr>
        <p:spPr>
          <a:xfrm>
            <a:off x="7847635" y="2060295"/>
            <a:ext cx="2442258" cy="646331"/>
          </a:xfrm>
          <a:prstGeom prst="rect">
            <a:avLst/>
          </a:prstGeom>
          <a:noFill/>
          <a:ln>
            <a:solidFill>
              <a:srgbClr val="FF0000"/>
            </a:solidFill>
          </a:ln>
        </p:spPr>
        <p:txBody>
          <a:bodyPr wrap="square" rtlCol="0">
            <a:spAutoFit/>
          </a:bodyPr>
          <a:lstStyle/>
          <a:p>
            <a:r>
              <a:rPr lang="en-US" sz="3600" dirty="0"/>
              <a:t>GENOME</a:t>
            </a:r>
          </a:p>
        </p:txBody>
      </p:sp>
      <p:sp>
        <p:nvSpPr>
          <p:cNvPr id="20" name="TextBox 19">
            <a:extLst>
              <a:ext uri="{FF2B5EF4-FFF2-40B4-BE49-F238E27FC236}">
                <a16:creationId xmlns:a16="http://schemas.microsoft.com/office/drawing/2014/main" id="{76AB4B20-F92A-934F-A50D-BAB4701F25E1}"/>
              </a:ext>
            </a:extLst>
          </p:cNvPr>
          <p:cNvSpPr txBox="1"/>
          <p:nvPr/>
        </p:nvSpPr>
        <p:spPr>
          <a:xfrm>
            <a:off x="991222" y="3436755"/>
            <a:ext cx="1786703" cy="646331"/>
          </a:xfrm>
          <a:prstGeom prst="rect">
            <a:avLst/>
          </a:prstGeom>
          <a:noFill/>
          <a:ln>
            <a:solidFill>
              <a:srgbClr val="FF0000"/>
            </a:solidFill>
          </a:ln>
        </p:spPr>
        <p:txBody>
          <a:bodyPr wrap="square" rtlCol="0">
            <a:spAutoFit/>
          </a:bodyPr>
          <a:lstStyle/>
          <a:p>
            <a:r>
              <a:rPr lang="en-US" sz="3600" dirty="0"/>
              <a:t>Reads</a:t>
            </a:r>
          </a:p>
        </p:txBody>
      </p:sp>
      <p:sp>
        <p:nvSpPr>
          <p:cNvPr id="21" name="TextBox 20">
            <a:extLst>
              <a:ext uri="{FF2B5EF4-FFF2-40B4-BE49-F238E27FC236}">
                <a16:creationId xmlns:a16="http://schemas.microsoft.com/office/drawing/2014/main" id="{C3B562F6-4F27-0B48-A23D-A43061D76A45}"/>
              </a:ext>
            </a:extLst>
          </p:cNvPr>
          <p:cNvSpPr txBox="1"/>
          <p:nvPr/>
        </p:nvSpPr>
        <p:spPr>
          <a:xfrm>
            <a:off x="4151747" y="2657781"/>
            <a:ext cx="2442258" cy="646331"/>
          </a:xfrm>
          <a:prstGeom prst="rect">
            <a:avLst/>
          </a:prstGeom>
          <a:noFill/>
          <a:ln>
            <a:solidFill>
              <a:srgbClr val="FF0000"/>
            </a:solidFill>
          </a:ln>
        </p:spPr>
        <p:txBody>
          <a:bodyPr wrap="square" rtlCol="0">
            <a:spAutoFit/>
          </a:bodyPr>
          <a:lstStyle/>
          <a:p>
            <a:r>
              <a:rPr lang="en-US" sz="3600" dirty="0" err="1"/>
              <a:t>Kmer</a:t>
            </a:r>
            <a:r>
              <a:rPr lang="en-US" sz="3600" dirty="0"/>
              <a:t>-hash</a:t>
            </a:r>
          </a:p>
        </p:txBody>
      </p:sp>
      <p:cxnSp>
        <p:nvCxnSpPr>
          <p:cNvPr id="6" name="Straight Arrow Connector 5">
            <a:extLst>
              <a:ext uri="{FF2B5EF4-FFF2-40B4-BE49-F238E27FC236}">
                <a16:creationId xmlns:a16="http://schemas.microsoft.com/office/drawing/2014/main" id="{82ED2367-D166-0846-A1FC-219D8ED327BF}"/>
              </a:ext>
            </a:extLst>
          </p:cNvPr>
          <p:cNvCxnSpPr>
            <a:cxnSpLocks/>
            <a:stCxn id="2" idx="1"/>
          </p:cNvCxnSpPr>
          <p:nvPr/>
        </p:nvCxnSpPr>
        <p:spPr>
          <a:xfrm flipH="1">
            <a:off x="6632295" y="2383461"/>
            <a:ext cx="1215340" cy="382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6EC1FA-95DE-484C-990C-7E1490B6581D}"/>
              </a:ext>
            </a:extLst>
          </p:cNvPr>
          <p:cNvSpPr txBox="1"/>
          <p:nvPr/>
        </p:nvSpPr>
        <p:spPr>
          <a:xfrm rot="20590210">
            <a:off x="6715924" y="2140919"/>
            <a:ext cx="954172" cy="369332"/>
          </a:xfrm>
          <a:prstGeom prst="rect">
            <a:avLst/>
          </a:prstGeom>
          <a:noFill/>
        </p:spPr>
        <p:txBody>
          <a:bodyPr wrap="none" rtlCol="0">
            <a:spAutoFit/>
          </a:bodyPr>
          <a:lstStyle/>
          <a:p>
            <a:r>
              <a:rPr lang="en-US" dirty="0"/>
              <a:t>wrap up</a:t>
            </a:r>
          </a:p>
        </p:txBody>
      </p:sp>
      <p:cxnSp>
        <p:nvCxnSpPr>
          <p:cNvPr id="26" name="Straight Arrow Connector 25">
            <a:extLst>
              <a:ext uri="{FF2B5EF4-FFF2-40B4-BE49-F238E27FC236}">
                <a16:creationId xmlns:a16="http://schemas.microsoft.com/office/drawing/2014/main" id="{E549A238-AE26-044F-A4B2-A512C3F868E3}"/>
              </a:ext>
            </a:extLst>
          </p:cNvPr>
          <p:cNvCxnSpPr>
            <a:cxnSpLocks/>
            <a:endCxn id="21" idx="1"/>
          </p:cNvCxnSpPr>
          <p:nvPr/>
        </p:nvCxnSpPr>
        <p:spPr>
          <a:xfrm flipV="1">
            <a:off x="2777925" y="2980947"/>
            <a:ext cx="1373822" cy="45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1435CC-62CC-1E4E-A1A2-6F23597771F9}"/>
              </a:ext>
            </a:extLst>
          </p:cNvPr>
          <p:cNvSpPr txBox="1"/>
          <p:nvPr/>
        </p:nvSpPr>
        <p:spPr>
          <a:xfrm>
            <a:off x="4190037" y="4169082"/>
            <a:ext cx="2442258" cy="1754326"/>
          </a:xfrm>
          <a:prstGeom prst="rect">
            <a:avLst/>
          </a:prstGeom>
          <a:noFill/>
          <a:ln>
            <a:solidFill>
              <a:srgbClr val="FF0000"/>
            </a:solidFill>
          </a:ln>
        </p:spPr>
        <p:txBody>
          <a:bodyPr wrap="square" rtlCol="0">
            <a:spAutoFit/>
          </a:bodyPr>
          <a:lstStyle/>
          <a:p>
            <a:r>
              <a:rPr lang="en-US" sz="3600" dirty="0"/>
              <a:t>Suffix </a:t>
            </a:r>
            <a:r>
              <a:rPr lang="en-US" sz="3600" dirty="0" err="1"/>
              <a:t>trie</a:t>
            </a:r>
            <a:endParaRPr lang="en-US" sz="3600" dirty="0"/>
          </a:p>
          <a:p>
            <a:r>
              <a:rPr lang="en-US" sz="3600" dirty="0"/>
              <a:t>…Suffix tree</a:t>
            </a:r>
          </a:p>
          <a:p>
            <a:r>
              <a:rPr lang="en-US" sz="3600" dirty="0"/>
              <a:t>…FM index</a:t>
            </a:r>
          </a:p>
        </p:txBody>
      </p:sp>
      <p:sp>
        <p:nvSpPr>
          <p:cNvPr id="31" name="TextBox 30">
            <a:extLst>
              <a:ext uri="{FF2B5EF4-FFF2-40B4-BE49-F238E27FC236}">
                <a16:creationId xmlns:a16="http://schemas.microsoft.com/office/drawing/2014/main" id="{ADD18C0B-8783-0D4B-8148-C6FA7C25EF7A}"/>
              </a:ext>
            </a:extLst>
          </p:cNvPr>
          <p:cNvSpPr txBox="1"/>
          <p:nvPr/>
        </p:nvSpPr>
        <p:spPr>
          <a:xfrm rot="20590210">
            <a:off x="2655086" y="2826389"/>
            <a:ext cx="1411220" cy="369332"/>
          </a:xfrm>
          <a:prstGeom prst="rect">
            <a:avLst/>
          </a:prstGeom>
          <a:noFill/>
        </p:spPr>
        <p:txBody>
          <a:bodyPr wrap="none" rtlCol="0">
            <a:spAutoFit/>
          </a:bodyPr>
          <a:lstStyle/>
          <a:p>
            <a:r>
              <a:rPr lang="en-US" dirty="0"/>
              <a:t>Rapid lookup</a:t>
            </a:r>
          </a:p>
        </p:txBody>
      </p:sp>
      <p:cxnSp>
        <p:nvCxnSpPr>
          <p:cNvPr id="32" name="Straight Arrow Connector 31">
            <a:extLst>
              <a:ext uri="{FF2B5EF4-FFF2-40B4-BE49-F238E27FC236}">
                <a16:creationId xmlns:a16="http://schemas.microsoft.com/office/drawing/2014/main" id="{604CDAAD-C4D8-ED49-BA5D-9C8868F0CCD3}"/>
              </a:ext>
            </a:extLst>
          </p:cNvPr>
          <p:cNvCxnSpPr>
            <a:cxnSpLocks/>
          </p:cNvCxnSpPr>
          <p:nvPr/>
        </p:nvCxnSpPr>
        <p:spPr>
          <a:xfrm flipH="1">
            <a:off x="6682891" y="2766349"/>
            <a:ext cx="1628505" cy="17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F0DF4CC-B735-7041-BD15-D2F1A1F7E3DA}"/>
              </a:ext>
            </a:extLst>
          </p:cNvPr>
          <p:cNvCxnSpPr>
            <a:cxnSpLocks/>
          </p:cNvCxnSpPr>
          <p:nvPr/>
        </p:nvCxnSpPr>
        <p:spPr>
          <a:xfrm>
            <a:off x="2777925" y="4169082"/>
            <a:ext cx="1400512" cy="90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C9631BC-D2B0-4F44-BBA1-749F054DB15E}"/>
              </a:ext>
            </a:extLst>
          </p:cNvPr>
          <p:cNvSpPr txBox="1"/>
          <p:nvPr/>
        </p:nvSpPr>
        <p:spPr>
          <a:xfrm rot="1886165">
            <a:off x="2634424" y="4610741"/>
            <a:ext cx="1411220" cy="369332"/>
          </a:xfrm>
          <a:prstGeom prst="rect">
            <a:avLst/>
          </a:prstGeom>
          <a:noFill/>
        </p:spPr>
        <p:txBody>
          <a:bodyPr wrap="none" rtlCol="0">
            <a:spAutoFit/>
          </a:bodyPr>
          <a:lstStyle/>
          <a:p>
            <a:r>
              <a:rPr lang="en-US" dirty="0"/>
              <a:t>Rapid lookup</a:t>
            </a:r>
          </a:p>
        </p:txBody>
      </p:sp>
    </p:spTree>
    <p:extLst>
      <p:ext uri="{BB962C8B-B14F-4D97-AF65-F5344CB8AC3E}">
        <p14:creationId xmlns:p14="http://schemas.microsoft.com/office/powerpoint/2010/main" val="3816107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Suffix/Prefix tree based aligners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r>
              <a:rPr lang="en-GB" sz="2000" dirty="0">
                <a:solidFill>
                  <a:srgbClr val="000000"/>
                </a:solidFill>
                <a:latin typeface="Calibri"/>
                <a:ea typeface="Calibri"/>
                <a:cs typeface="Calibri"/>
                <a:sym typeface="Calibri"/>
              </a:rPr>
              <a:t>For fast string matching: A suffix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or simply a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is a data structure that stores all the suffixes of a string, enabling fast string matching.</a:t>
            </a:r>
            <a:endParaRPr sz="1400" dirty="0">
              <a:solidFill>
                <a:srgbClr val="000000"/>
              </a:solidFill>
              <a:latin typeface="Arial"/>
              <a:ea typeface="Arial"/>
              <a:cs typeface="Arial"/>
              <a:sym typeface="Arial"/>
            </a:endParaRPr>
          </a:p>
          <a:p>
            <a:pPr>
              <a:spcBef>
                <a:spcPts val="400"/>
              </a:spcBef>
              <a:buClr>
                <a:schemeClr val="dk1"/>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r>
              <a:rPr lang="en-GB" sz="2000" dirty="0">
                <a:solidFill>
                  <a:srgbClr val="000000"/>
                </a:solidFill>
                <a:latin typeface="Calibri"/>
                <a:ea typeface="Calibri"/>
                <a:cs typeface="Calibri"/>
                <a:sym typeface="Calibri"/>
              </a:rPr>
              <a:t>Build a suffix-</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for the genome: </a:t>
            </a:r>
          </a:p>
          <a:p>
            <a:pPr>
              <a:spcBef>
                <a:spcPts val="400"/>
              </a:spcBef>
              <a:buClr>
                <a:srgbClr val="004869"/>
              </a:buClr>
              <a:buSzPts val="500"/>
            </a:pPr>
            <a:r>
              <a:rPr lang="en-GB" sz="2000" dirty="0">
                <a:solidFill>
                  <a:srgbClr val="000000"/>
                </a:solidFill>
                <a:latin typeface="Calibri"/>
                <a:ea typeface="Calibri"/>
                <a:cs typeface="Calibri"/>
                <a:sym typeface="Calibri"/>
              </a:rPr>
              <a:t>- a different structure to bring the genome to the query</a:t>
            </a:r>
          </a:p>
          <a:p>
            <a:pPr>
              <a:spcBef>
                <a:spcPts val="400"/>
              </a:spcBef>
              <a:buClr>
                <a:srgbClr val="004869"/>
              </a:buClr>
              <a:buSzPts val="500"/>
            </a:pPr>
            <a:r>
              <a:rPr lang="en-GB" sz="2000" dirty="0">
                <a:solidFill>
                  <a:srgbClr val="000000"/>
                </a:solidFill>
                <a:latin typeface="Calibri"/>
                <a:ea typeface="Calibri"/>
                <a:cs typeface="Calibri"/>
                <a:sym typeface="Calibri"/>
              </a:rPr>
              <a:t>- But the memory requirements are huge</a:t>
            </a:r>
          </a:p>
          <a:p>
            <a:pPr>
              <a:spcBef>
                <a:spcPts val="400"/>
              </a:spcBef>
              <a:buClr>
                <a:srgbClr val="004869"/>
              </a:buClr>
              <a:buSzPts val="500"/>
            </a:pPr>
            <a:r>
              <a:rPr lang="en-GB" sz="2000" dirty="0">
                <a:solidFill>
                  <a:srgbClr val="000000"/>
                </a:solidFill>
                <a:latin typeface="Calibri"/>
                <a:ea typeface="Calibri"/>
                <a:cs typeface="Calibri"/>
                <a:sym typeface="Calibri"/>
              </a:rPr>
              <a:t>More terms: BW transform, FM-index …</a:t>
            </a:r>
          </a:p>
          <a:p>
            <a:pPr>
              <a:spcBef>
                <a:spcPts val="400"/>
              </a:spcBef>
              <a:buClr>
                <a:srgbClr val="004869"/>
              </a:buClr>
              <a:buSzPts val="500"/>
            </a:pPr>
            <a:r>
              <a:rPr lang="en-GB" sz="2000" dirty="0">
                <a:solidFill>
                  <a:srgbClr val="000000"/>
                </a:solidFill>
                <a:latin typeface="Calibri"/>
                <a:ea typeface="Calibri"/>
                <a:cs typeface="Calibri"/>
                <a:sym typeface="Calibri"/>
              </a:rPr>
              <a:t>- Methods of reducing memory &amp; time footprint</a:t>
            </a:r>
          </a:p>
          <a:p>
            <a:pPr>
              <a:spcBef>
                <a:spcPts val="400"/>
              </a:spcBef>
              <a:buClr>
                <a:srgbClr val="004869"/>
              </a:buClr>
              <a:buSzPts val="500"/>
            </a:pPr>
            <a:r>
              <a:rPr lang="en-GB" sz="2000" dirty="0">
                <a:solidFill>
                  <a:srgbClr val="000000"/>
                </a:solidFill>
                <a:latin typeface="Calibri"/>
                <a:ea typeface="Calibri"/>
                <a:cs typeface="Calibri"/>
                <a:sym typeface="Calibri"/>
              </a:rPr>
              <a:t>Examples:</a:t>
            </a:r>
            <a:r>
              <a:rPr lang="en-GB" sz="1400" dirty="0">
                <a:solidFill>
                  <a:srgbClr val="000000"/>
                </a:solidFill>
                <a:latin typeface="Arial"/>
                <a:ea typeface="Calibri"/>
                <a:cs typeface="Arial"/>
                <a:sym typeface="Arial"/>
              </a:rPr>
              <a:t> </a:t>
            </a:r>
            <a:r>
              <a:rPr lang="en-GB" sz="2400" b="1" dirty="0">
                <a:solidFill>
                  <a:srgbClr val="FF0000"/>
                </a:solidFill>
                <a:latin typeface="Calibri"/>
                <a:ea typeface="Calibri"/>
                <a:cs typeface="Calibri"/>
                <a:sym typeface="Calibri"/>
              </a:rPr>
              <a:t>BWA</a:t>
            </a:r>
            <a:r>
              <a:rPr lang="en-GB" sz="2000" dirty="0">
                <a:solidFill>
                  <a:srgbClr val="000000"/>
                </a:solidFill>
                <a:latin typeface="Calibri"/>
                <a:ea typeface="Calibri"/>
                <a:cs typeface="Calibri"/>
                <a:sym typeface="Calibri"/>
              </a:rPr>
              <a:t>, bowtie2</a:t>
            </a:r>
          </a:p>
        </p:txBody>
      </p:sp>
      <p:pic>
        <p:nvPicPr>
          <p:cNvPr id="311" name="Google Shape;311;p27"/>
          <p:cNvPicPr preferRelativeResize="0"/>
          <p:nvPr/>
        </p:nvPicPr>
        <p:blipFill rotWithShape="1">
          <a:blip r:embed="rId4">
            <a:alphaModFix/>
          </a:blip>
          <a:srcRect/>
          <a:stretch/>
        </p:blipFill>
        <p:spPr>
          <a:xfrm>
            <a:off x="7593401" y="2848219"/>
            <a:ext cx="4094605" cy="3218340"/>
          </a:xfrm>
          <a:prstGeom prst="rect">
            <a:avLst/>
          </a:prstGeom>
          <a:noFill/>
          <a:ln>
            <a:solidFill>
              <a:schemeClr val="tx1"/>
            </a:solidFill>
          </a:ln>
        </p:spPr>
      </p:pic>
      <p:sp>
        <p:nvSpPr>
          <p:cNvPr id="312" name="Google Shape;312;p27"/>
          <p:cNvSpPr txBox="1"/>
          <p:nvPr/>
        </p:nvSpPr>
        <p:spPr>
          <a:xfrm>
            <a:off x="8641352" y="6207038"/>
            <a:ext cx="1617299" cy="246299"/>
          </a:xfrm>
          <a:prstGeom prst="rect">
            <a:avLst/>
          </a:prstGeom>
          <a:noFill/>
          <a:ln>
            <a:noFill/>
          </a:ln>
        </p:spPr>
        <p:txBody>
          <a:bodyPr spcFirstLastPara="1" wrap="square" lIns="91425" tIns="45700" rIns="91425" bIns="45700" anchor="t" anchorCtr="0">
            <a:noAutofit/>
          </a:bodyPr>
          <a:lstStyle/>
          <a:p>
            <a:pPr>
              <a:buClr>
                <a:srgbClr val="004869"/>
              </a:buClr>
              <a:buSzPts val="250"/>
            </a:pPr>
            <a:r>
              <a:rPr lang="en-GB" sz="1000">
                <a:solidFill>
                  <a:schemeClr val="dk1"/>
                </a:solidFill>
                <a:latin typeface="Arial"/>
                <a:ea typeface="Arial"/>
                <a:cs typeface="Arial"/>
                <a:sym typeface="Arial"/>
              </a:rPr>
              <a:t>Delcher et al (1999) </a:t>
            </a:r>
            <a:r>
              <a:rPr lang="en-GB" sz="1000" i="1">
                <a:solidFill>
                  <a:schemeClr val="dk1"/>
                </a:solidFill>
                <a:latin typeface="Arial"/>
                <a:ea typeface="Arial"/>
                <a:cs typeface="Arial"/>
                <a:sym typeface="Arial"/>
              </a:rPr>
              <a:t>NAR</a:t>
            </a:r>
            <a:endParaRPr sz="1400">
              <a:solidFill>
                <a:srgbClr val="000000"/>
              </a:solidFill>
              <a:latin typeface="Arial"/>
              <a:ea typeface="Arial"/>
              <a:cs typeface="Arial"/>
              <a:sym typeface="Arial"/>
            </a:endParaRPr>
          </a:p>
        </p:txBody>
      </p:sp>
      <p:pic>
        <p:nvPicPr>
          <p:cNvPr id="313" name="Google Shape;313;p27" descr="Screen Shot 2016-10-23 at 20.02.45.png"/>
          <p:cNvPicPr preferRelativeResize="0"/>
          <p:nvPr/>
        </p:nvPicPr>
        <p:blipFill rotWithShape="1">
          <a:blip r:embed="rId5">
            <a:alphaModFix/>
          </a:blip>
          <a:srcRect/>
          <a:stretch/>
        </p:blipFill>
        <p:spPr>
          <a:xfrm>
            <a:off x="3829604" y="2536622"/>
            <a:ext cx="3048000" cy="1104651"/>
          </a:xfrm>
          <a:prstGeom prst="rect">
            <a:avLst/>
          </a:prstGeom>
          <a:noFill/>
          <a:ln>
            <a:noFill/>
          </a:ln>
        </p:spPr>
      </p:pic>
      <p:sp>
        <p:nvSpPr>
          <p:cNvPr id="314" name="Google Shape;314;p27"/>
          <p:cNvSpPr/>
          <p:nvPr/>
        </p:nvSpPr>
        <p:spPr>
          <a:xfrm>
            <a:off x="3829604" y="3281233"/>
            <a:ext cx="936104" cy="360040"/>
          </a:xfrm>
          <a:prstGeom prst="rect">
            <a:avLst/>
          </a:prstGeom>
          <a:solidFill>
            <a:srgbClr val="FFFFFF"/>
          </a:solidFill>
          <a:ln>
            <a:noFill/>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cxnSp>
        <p:nvCxnSpPr>
          <p:cNvPr id="3" name="Straight Arrow Connector 2">
            <a:extLst>
              <a:ext uri="{FF2B5EF4-FFF2-40B4-BE49-F238E27FC236}">
                <a16:creationId xmlns:a16="http://schemas.microsoft.com/office/drawing/2014/main" id="{A3928A9B-41A4-2740-BFE6-73EBB3D87497}"/>
              </a:ext>
            </a:extLst>
          </p:cNvPr>
          <p:cNvCxnSpPr>
            <a:cxnSpLocks/>
          </p:cNvCxnSpPr>
          <p:nvPr/>
        </p:nvCxnSpPr>
        <p:spPr>
          <a:xfrm flipH="1">
            <a:off x="8386916" y="2005781"/>
            <a:ext cx="1455175" cy="93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F81E5A9-5BD9-8441-ABAE-7A4936E9379D}"/>
              </a:ext>
            </a:extLst>
          </p:cNvPr>
          <p:cNvSpPr txBox="1"/>
          <p:nvPr/>
        </p:nvSpPr>
        <p:spPr>
          <a:xfrm>
            <a:off x="9763964" y="1691213"/>
            <a:ext cx="989373" cy="369332"/>
          </a:xfrm>
          <a:prstGeom prst="rect">
            <a:avLst/>
          </a:prstGeom>
          <a:noFill/>
        </p:spPr>
        <p:txBody>
          <a:bodyPr wrap="none" rtlCol="0">
            <a:spAutoFit/>
          </a:bodyPr>
          <a:lstStyle/>
          <a:p>
            <a:r>
              <a:rPr lang="en-US" dirty="0"/>
              <a:t>Genome</a:t>
            </a:r>
          </a:p>
        </p:txBody>
      </p:sp>
      <p:sp>
        <p:nvSpPr>
          <p:cNvPr id="12" name="TextBox 11">
            <a:extLst>
              <a:ext uri="{FF2B5EF4-FFF2-40B4-BE49-F238E27FC236}">
                <a16:creationId xmlns:a16="http://schemas.microsoft.com/office/drawing/2014/main" id="{5601C0F6-22DF-2E4F-891E-E85DFBD5C3F8}"/>
              </a:ext>
            </a:extLst>
          </p:cNvPr>
          <p:cNvSpPr txBox="1"/>
          <p:nvPr/>
        </p:nvSpPr>
        <p:spPr>
          <a:xfrm>
            <a:off x="9842090" y="2227039"/>
            <a:ext cx="2258760" cy="646331"/>
          </a:xfrm>
          <a:prstGeom prst="rect">
            <a:avLst/>
          </a:prstGeom>
          <a:noFill/>
        </p:spPr>
        <p:txBody>
          <a:bodyPr wrap="none" rtlCol="0">
            <a:spAutoFit/>
          </a:bodyPr>
          <a:lstStyle/>
          <a:p>
            <a:r>
              <a:rPr lang="en-US" dirty="0" err="1"/>
              <a:t>Trie</a:t>
            </a:r>
            <a:r>
              <a:rPr lang="en-US" dirty="0"/>
              <a:t> based on genome</a:t>
            </a:r>
          </a:p>
          <a:p>
            <a:r>
              <a:rPr lang="en-US" dirty="0"/>
              <a:t>(slightly compacted)</a:t>
            </a:r>
          </a:p>
        </p:txBody>
      </p:sp>
      <p:cxnSp>
        <p:nvCxnSpPr>
          <p:cNvPr id="13" name="Straight Arrow Connector 12">
            <a:extLst>
              <a:ext uri="{FF2B5EF4-FFF2-40B4-BE49-F238E27FC236}">
                <a16:creationId xmlns:a16="http://schemas.microsoft.com/office/drawing/2014/main" id="{98A1B150-CCDD-414C-9F19-F46C33CFB309}"/>
              </a:ext>
            </a:extLst>
          </p:cNvPr>
          <p:cNvCxnSpPr>
            <a:cxnSpLocks/>
          </p:cNvCxnSpPr>
          <p:nvPr/>
        </p:nvCxnSpPr>
        <p:spPr>
          <a:xfrm flipH="1">
            <a:off x="10354240" y="2593568"/>
            <a:ext cx="355292" cy="687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11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Aligners – in summary</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r>
              <a:rPr lang="en-GB" sz="2000" b="1" dirty="0">
                <a:solidFill>
                  <a:srgbClr val="000000"/>
                </a:solidFill>
                <a:latin typeface="Calibri"/>
                <a:ea typeface="Calibri"/>
                <a:cs typeface="Calibri"/>
                <a:sym typeface="Calibri"/>
              </a:rPr>
              <a:t>Smith – Waterman: </a:t>
            </a:r>
          </a:p>
          <a:p>
            <a:pPr marL="342900" indent="-342900">
              <a:spcBef>
                <a:spcPts val="400"/>
              </a:spcBef>
              <a:buClr>
                <a:schemeClr val="dk1"/>
              </a:buClr>
              <a:buSzPts val="500"/>
              <a:buFont typeface="Courier New" panose="02070309020205020404" pitchFamily="49" charset="0"/>
              <a:buChar char="o"/>
            </a:pPr>
            <a:endParaRPr lang="en-GB" sz="2000" dirty="0">
              <a:solidFill>
                <a:srgbClr val="000000"/>
              </a:solidFill>
              <a:latin typeface="Calibri"/>
              <a:ea typeface="Calibri"/>
              <a:cs typeface="Calibri"/>
              <a:sym typeface="Calibri"/>
            </a:endParaRPr>
          </a:p>
          <a:p>
            <a:pPr marL="342900" indent="-342900">
              <a:spcBef>
                <a:spcPts val="400"/>
              </a:spcBef>
              <a:buClr>
                <a:schemeClr val="dk1"/>
              </a:buClr>
              <a:buSzPts val="500"/>
              <a:buFont typeface="Courier New" panose="02070309020205020404" pitchFamily="49" charset="0"/>
              <a:buChar char="o"/>
            </a:pPr>
            <a:r>
              <a:rPr lang="en-GB" sz="2000" dirty="0">
                <a:solidFill>
                  <a:srgbClr val="000000"/>
                </a:solidFill>
                <a:latin typeface="Calibri"/>
                <a:ea typeface="Calibri"/>
                <a:cs typeface="Calibri"/>
                <a:sym typeface="Calibri"/>
              </a:rPr>
              <a:t>deterministic but too slow</a:t>
            </a: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r>
              <a:rPr lang="en-GB" sz="2000" b="1" dirty="0">
                <a:solidFill>
                  <a:srgbClr val="000000"/>
                </a:solidFill>
                <a:latin typeface="Calibri"/>
                <a:ea typeface="Calibri"/>
                <a:cs typeface="Calibri"/>
                <a:sym typeface="Calibri"/>
              </a:rPr>
              <a:t>Hash / </a:t>
            </a:r>
            <a:r>
              <a:rPr lang="en-GB" sz="2000" b="1" dirty="0" err="1">
                <a:solidFill>
                  <a:srgbClr val="000000"/>
                </a:solidFill>
                <a:latin typeface="Calibri"/>
                <a:ea typeface="Calibri"/>
                <a:cs typeface="Calibri"/>
                <a:sym typeface="Calibri"/>
              </a:rPr>
              <a:t>Kmer</a:t>
            </a:r>
            <a:r>
              <a:rPr lang="en-GB" sz="2000" b="1" dirty="0">
                <a:solidFill>
                  <a:srgbClr val="000000"/>
                </a:solidFill>
                <a:latin typeface="Calibri"/>
                <a:ea typeface="Calibri"/>
                <a:cs typeface="Calibri"/>
                <a:sym typeface="Calibri"/>
              </a:rPr>
              <a:t> – based</a:t>
            </a:r>
          </a:p>
          <a:p>
            <a:pPr>
              <a:spcBef>
                <a:spcPts val="400"/>
              </a:spcBef>
              <a:buClr>
                <a:schemeClr val="dk1"/>
              </a:buClr>
              <a:buSzPts val="500"/>
            </a:pPr>
            <a:endParaRPr lang="en-GB" sz="2000" b="1" dirty="0">
              <a:solidFill>
                <a:srgbClr val="000000"/>
              </a:solidFill>
              <a:latin typeface="Calibri"/>
              <a:ea typeface="Calibri"/>
              <a:cs typeface="Calibri"/>
              <a:sym typeface="Calibri"/>
            </a:endParaRPr>
          </a:p>
          <a:p>
            <a:pPr>
              <a:spcBef>
                <a:spcPts val="400"/>
              </a:spcBef>
              <a:buClr>
                <a:schemeClr val="dk1"/>
              </a:buClr>
              <a:buSzPts val="500"/>
            </a:pPr>
            <a:r>
              <a:rPr lang="en-GB" sz="2000" b="1" dirty="0">
                <a:solidFill>
                  <a:srgbClr val="000000"/>
                </a:solidFill>
                <a:latin typeface="Calibri"/>
                <a:ea typeface="Calibri"/>
                <a:cs typeface="Calibri"/>
                <a:sym typeface="Calibri"/>
              </a:rPr>
              <a:t>Suffix </a:t>
            </a:r>
            <a:r>
              <a:rPr lang="en-GB" sz="2000" b="1" dirty="0" err="1">
                <a:solidFill>
                  <a:srgbClr val="000000"/>
                </a:solidFill>
                <a:latin typeface="Calibri"/>
                <a:ea typeface="Calibri"/>
                <a:cs typeface="Calibri"/>
                <a:sym typeface="Calibri"/>
              </a:rPr>
              <a:t>Trie</a:t>
            </a:r>
            <a:r>
              <a:rPr lang="en-GB" sz="2000" b="1" dirty="0">
                <a:solidFill>
                  <a:srgbClr val="000000"/>
                </a:solidFill>
                <a:latin typeface="Calibri"/>
                <a:ea typeface="Calibri"/>
                <a:cs typeface="Calibri"/>
                <a:sym typeface="Calibri"/>
              </a:rPr>
              <a:t> / BW Transform + FM-indices</a:t>
            </a: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marL="342900" indent="-342900">
              <a:spcBef>
                <a:spcPts val="400"/>
              </a:spcBef>
              <a:buClr>
                <a:schemeClr val="dk1"/>
              </a:buClr>
              <a:buSzPts val="500"/>
              <a:buFont typeface="Arial" panose="020B0604020202020204" pitchFamily="34" charset="0"/>
              <a:buChar char="•"/>
            </a:pPr>
            <a:r>
              <a:rPr lang="en-GB" sz="2000" dirty="0">
                <a:solidFill>
                  <a:srgbClr val="000000"/>
                </a:solidFill>
                <a:latin typeface="Calibri"/>
                <a:ea typeface="Calibri"/>
                <a:cs typeface="Calibri"/>
                <a:sym typeface="Calibri"/>
              </a:rPr>
              <a:t>Compact genome representation allowing …</a:t>
            </a:r>
          </a:p>
          <a:p>
            <a:pPr marL="342900" indent="-342900">
              <a:spcBef>
                <a:spcPts val="400"/>
              </a:spcBef>
              <a:buClr>
                <a:schemeClr val="dk1"/>
              </a:buClr>
              <a:buSzPts val="500"/>
              <a:buFont typeface="Arial" panose="020B0604020202020204" pitchFamily="34" charset="0"/>
              <a:buChar char="•"/>
            </a:pPr>
            <a:r>
              <a:rPr lang="en-GB" sz="2000" dirty="0">
                <a:solidFill>
                  <a:srgbClr val="000000"/>
                </a:solidFill>
                <a:latin typeface="Calibri"/>
                <a:ea typeface="Calibri"/>
                <a:cs typeface="Calibri"/>
                <a:sym typeface="Calibri"/>
              </a:rPr>
              <a:t>Rapid heuristic seed step with a SW extension</a:t>
            </a:r>
          </a:p>
          <a:p>
            <a:pPr marL="342900" indent="-342900">
              <a:spcBef>
                <a:spcPts val="400"/>
              </a:spcBef>
              <a:buClr>
                <a:schemeClr val="dk1"/>
              </a:buClr>
              <a:buSzPts val="500"/>
              <a:buFont typeface="Arial" panose="020B0604020202020204" pitchFamily="34" charset="0"/>
              <a:buChar char="•"/>
            </a:pPr>
            <a:endParaRPr lang="en-GB"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90328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Short-read Alignment </a:t>
            </a:r>
            <a:r>
              <a:rPr lang="en-GB" sz="2400" b="1" dirty="0">
                <a:solidFill>
                  <a:srgbClr val="FF0000"/>
                </a:solidFill>
                <a:latin typeface="Arial"/>
                <a:ea typeface="Arial"/>
                <a:cs typeface="Arial"/>
                <a:sym typeface="Arial"/>
              </a:rPr>
              <a:t>Limitations</a:t>
            </a:r>
            <a:endParaRPr sz="2400" b="1"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122FFD61-2B45-1B4D-9FA7-95CDBC16DAAF}"/>
              </a:ext>
            </a:extLst>
          </p:cNvPr>
          <p:cNvSpPr txBox="1"/>
          <p:nvPr/>
        </p:nvSpPr>
        <p:spPr>
          <a:xfrm>
            <a:off x="1524001" y="1400175"/>
            <a:ext cx="9144000" cy="3973395"/>
          </a:xfrm>
          <a:prstGeom prst="rect">
            <a:avLst/>
          </a:prstGeom>
          <a:noFill/>
        </p:spPr>
        <p:txBody>
          <a:bodyPr wrap="square" rtlCol="0">
            <a:spAutoFit/>
          </a:bodyPr>
          <a:lstStyle/>
          <a:p>
            <a:pPr lvl="0">
              <a:lnSpc>
                <a:spcPct val="90000"/>
              </a:lnSpc>
            </a:pPr>
            <a:r>
              <a:rPr lang="en-GB" sz="1600" b="1" dirty="0"/>
              <a:t>Read Length and complexity of the genome</a:t>
            </a:r>
            <a:endParaRPr lang="en-GB" sz="1600" b="1" dirty="0">
              <a:solidFill>
                <a:schemeClr val="dk1"/>
              </a:solidFill>
            </a:endParaRPr>
          </a:p>
          <a:p>
            <a:pPr marL="457200" lvl="0" indent="-330200">
              <a:lnSpc>
                <a:spcPct val="90000"/>
              </a:lnSpc>
              <a:buSzPts val="1600"/>
              <a:buChar char="●"/>
            </a:pPr>
            <a:r>
              <a:rPr lang="en-GB" sz="1600" dirty="0"/>
              <a:t>Very short reads difficult to align confidently to the genome</a:t>
            </a:r>
            <a:endParaRPr lang="en-GB" sz="1600" dirty="0">
              <a:solidFill>
                <a:schemeClr val="dk1"/>
              </a:solidFill>
            </a:endParaRPr>
          </a:p>
          <a:p>
            <a:pPr marL="457200" lvl="0" indent="-330200">
              <a:lnSpc>
                <a:spcPct val="90000"/>
              </a:lnSpc>
              <a:buSzPts val="1600"/>
              <a:buChar char="●"/>
            </a:pPr>
            <a:r>
              <a:rPr lang="en-GB" sz="1600" dirty="0"/>
              <a:t>Low complexity genomes present difficulties</a:t>
            </a:r>
            <a:endParaRPr lang="en-GB" sz="1600" dirty="0">
              <a:solidFill>
                <a:schemeClr val="dk1"/>
              </a:solidFill>
            </a:endParaRPr>
          </a:p>
          <a:p>
            <a:pPr marL="914400" lvl="1" indent="-317500">
              <a:lnSpc>
                <a:spcPct val="90000"/>
              </a:lnSpc>
              <a:buSzPts val="1400"/>
              <a:buChar char="○"/>
            </a:pPr>
            <a:r>
              <a:rPr lang="en-GB" sz="1400" dirty="0"/>
              <a:t>Malaria is 80% AT - lots of low complexity AT stretches</a:t>
            </a:r>
            <a:endParaRPr lang="en-GB" sz="1400" dirty="0">
              <a:solidFill>
                <a:schemeClr val="dk1"/>
              </a:solidFill>
            </a:endParaRPr>
          </a:p>
          <a:p>
            <a:pPr lvl="0">
              <a:lnSpc>
                <a:spcPct val="90000"/>
              </a:lnSpc>
              <a:spcBef>
                <a:spcPts val="400"/>
              </a:spcBef>
              <a:buClr>
                <a:schemeClr val="dk1"/>
              </a:buClr>
            </a:pPr>
            <a:endParaRPr lang="en-GB" sz="1600" dirty="0"/>
          </a:p>
          <a:p>
            <a:pPr lvl="0">
              <a:lnSpc>
                <a:spcPct val="90000"/>
              </a:lnSpc>
              <a:spcBef>
                <a:spcPts val="400"/>
              </a:spcBef>
              <a:buClr>
                <a:schemeClr val="dk1"/>
              </a:buClr>
            </a:pPr>
            <a:r>
              <a:rPr lang="en-GB" sz="1600" b="1" dirty="0"/>
              <a:t>Alignment around indels</a:t>
            </a:r>
          </a:p>
          <a:p>
            <a:pPr marL="457200" lvl="0" indent="-330200">
              <a:lnSpc>
                <a:spcPct val="90000"/>
              </a:lnSpc>
              <a:spcBef>
                <a:spcPts val="360"/>
              </a:spcBef>
              <a:buSzPts val="1600"/>
              <a:buChar char="●"/>
            </a:pPr>
            <a:r>
              <a:rPr lang="en-GB" sz="1600" dirty="0"/>
              <a:t>Next-gen alignments tend to accumulate false SNPs near true indel positions due to misalignment</a:t>
            </a:r>
            <a:endParaRPr lang="en-GB" sz="1600" dirty="0">
              <a:solidFill>
                <a:schemeClr val="dk1"/>
              </a:solidFill>
            </a:endParaRPr>
          </a:p>
          <a:p>
            <a:pPr marL="457200" lvl="0" indent="-330200">
              <a:lnSpc>
                <a:spcPct val="90000"/>
              </a:lnSpc>
              <a:buSzPts val="1600"/>
              <a:buChar char="●"/>
            </a:pPr>
            <a:r>
              <a:rPr lang="en-GB" sz="1600" dirty="0"/>
              <a:t>Smith-Waterman scoring schemes generally prefer a SNP rather than a gap open</a:t>
            </a:r>
            <a:endParaRPr lang="en-GB" sz="1600" dirty="0">
              <a:solidFill>
                <a:schemeClr val="dk1"/>
              </a:solidFill>
            </a:endParaRPr>
          </a:p>
          <a:p>
            <a:pPr marL="914400" lvl="1" indent="-330200">
              <a:lnSpc>
                <a:spcPct val="90000"/>
              </a:lnSpc>
              <a:buSzPts val="1600"/>
              <a:buChar char="●"/>
            </a:pPr>
            <a:r>
              <a:rPr lang="en-GB" sz="1600" dirty="0"/>
              <a:t>Tools developed to do a second pass on a BAM and locally realign the reads around indels and ‘correct’ the read alignments</a:t>
            </a:r>
            <a:endParaRPr lang="en-GB" sz="1600" dirty="0">
              <a:solidFill>
                <a:schemeClr val="dk1"/>
              </a:solidFill>
            </a:endParaRPr>
          </a:p>
          <a:p>
            <a:pPr lvl="0">
              <a:lnSpc>
                <a:spcPct val="90000"/>
              </a:lnSpc>
              <a:spcBef>
                <a:spcPts val="400"/>
              </a:spcBef>
              <a:buClr>
                <a:schemeClr val="dk1"/>
              </a:buClr>
            </a:pPr>
            <a:endParaRPr lang="en-GB" sz="1600" dirty="0"/>
          </a:p>
          <a:p>
            <a:pPr lvl="0">
              <a:lnSpc>
                <a:spcPct val="90000"/>
              </a:lnSpc>
              <a:spcBef>
                <a:spcPts val="400"/>
              </a:spcBef>
              <a:buClr>
                <a:schemeClr val="dk1"/>
              </a:buClr>
            </a:pPr>
            <a:r>
              <a:rPr lang="en-GB" sz="1600" b="1" dirty="0"/>
              <a:t>High density SNP regions</a:t>
            </a:r>
            <a:endParaRPr lang="en-GB" sz="1600" b="1" dirty="0">
              <a:solidFill>
                <a:schemeClr val="dk1"/>
              </a:solidFill>
            </a:endParaRPr>
          </a:p>
          <a:p>
            <a:pPr marL="457200" lvl="0" indent="-330200">
              <a:lnSpc>
                <a:spcPct val="90000"/>
              </a:lnSpc>
              <a:spcBef>
                <a:spcPts val="360"/>
              </a:spcBef>
              <a:buSzPts val="1600"/>
              <a:buChar char="●"/>
            </a:pPr>
            <a:r>
              <a:rPr lang="en-GB" sz="1600" dirty="0"/>
              <a:t>Seed and extend based aligners can have an upper limit on the number of consecutive SNPs in seed region of read (e.g. </a:t>
            </a:r>
            <a:r>
              <a:rPr lang="en-GB" sz="1600" dirty="0" err="1"/>
              <a:t>Maq</a:t>
            </a:r>
            <a:r>
              <a:rPr lang="en-GB" sz="1600" dirty="0"/>
              <a:t> - max of 2 mismatches in first 28bp of read, bowtie has a max mismatch </a:t>
            </a:r>
            <a:r>
              <a:rPr lang="en-GB" sz="1600" dirty="0" err="1"/>
              <a:t>arg</a:t>
            </a:r>
            <a:r>
              <a:rPr lang="en-GB" sz="1600" dirty="0"/>
              <a:t>)</a:t>
            </a:r>
            <a:endParaRPr lang="en-GB" sz="1600" dirty="0">
              <a:solidFill>
                <a:schemeClr val="dk1"/>
              </a:solidFill>
            </a:endParaRPr>
          </a:p>
          <a:p>
            <a:pPr marL="457200" lvl="0" indent="-330200">
              <a:lnSpc>
                <a:spcPct val="90000"/>
              </a:lnSpc>
              <a:buSzPts val="1600"/>
              <a:buChar char="●"/>
            </a:pPr>
            <a:r>
              <a:rPr lang="en-GB" sz="1600" dirty="0"/>
              <a:t>BWT based aligners work best at low divergence</a:t>
            </a:r>
          </a:p>
          <a:p>
            <a:endParaRPr lang="en-US" dirty="0"/>
          </a:p>
        </p:txBody>
      </p:sp>
    </p:spTree>
    <p:extLst>
      <p:ext uri="{BB962C8B-B14F-4D97-AF65-F5344CB8AC3E}">
        <p14:creationId xmlns:p14="http://schemas.microsoft.com/office/powerpoint/2010/main" val="136748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330" name="Google Shape;330;p29"/>
          <p:cNvSpPr txBox="1"/>
          <p:nvPr/>
        </p:nvSpPr>
        <p:spPr>
          <a:xfrm>
            <a:off x="1811524" y="1052736"/>
            <a:ext cx="8568952" cy="5112568"/>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450"/>
            </a:pPr>
            <a:r>
              <a:rPr lang="en-GB" b="1" dirty="0">
                <a:solidFill>
                  <a:srgbClr val="000000"/>
                </a:solidFill>
                <a:latin typeface="Calibri"/>
                <a:ea typeface="Calibri"/>
                <a:cs typeface="Calibri"/>
                <a:sym typeface="Calibri"/>
              </a:rPr>
              <a:t>What if there are several possible places in the genome to align your sequencing read?</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rgbClr val="004869"/>
              </a:buClr>
              <a:buSzPts val="450"/>
            </a:pPr>
            <a:r>
              <a:rPr lang="en-GB" dirty="0">
                <a:solidFill>
                  <a:srgbClr val="000000"/>
                </a:solidFill>
                <a:latin typeface="Calibri"/>
                <a:ea typeface="Calibri"/>
                <a:cs typeface="Calibri"/>
                <a:sym typeface="Calibri"/>
              </a:rPr>
              <a:t>Genomes contain many different types of repeated sequences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Transposable elements (40-50% of vertebrate genomes)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Low complexity sequence</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Reference errors and gaps</a:t>
            </a: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Plenty of closely paralogous genes!</a:t>
            </a:r>
          </a:p>
          <a:p>
            <a:pPr>
              <a:lnSpc>
                <a:spcPct val="90000"/>
              </a:lnSpc>
              <a:spcBef>
                <a:spcPts val="340"/>
              </a:spcBef>
              <a:buClr>
                <a:schemeClr val="dk1"/>
              </a:buClr>
              <a:buSzPts val="450"/>
            </a:pPr>
            <a:r>
              <a:rPr lang="en-GB" b="1" dirty="0">
                <a:solidFill>
                  <a:srgbClr val="FF0000"/>
                </a:solidFill>
                <a:latin typeface="Calibri"/>
                <a:ea typeface="Calibri"/>
                <a:cs typeface="Calibri"/>
                <a:sym typeface="Calibri"/>
              </a:rPr>
              <a:t>In response: The aligner will issue a MAPPING QUALITY to each read alignment</a:t>
            </a:r>
          </a:p>
          <a:p>
            <a:pPr>
              <a:lnSpc>
                <a:spcPct val="90000"/>
              </a:lnSpc>
              <a:spcBef>
                <a:spcPts val="340"/>
              </a:spcBef>
              <a:buClr>
                <a:schemeClr val="dk1"/>
              </a:buClr>
              <a:buSzPts val="450"/>
            </a:pPr>
            <a:endParaRPr lang="en-GB"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Mapping quality is a measure of how confident the aligner is that the read actually maps to this location in the reference genome</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Typically represented as a </a:t>
            </a:r>
            <a:r>
              <a:rPr lang="en-GB" dirty="0" err="1">
                <a:solidFill>
                  <a:srgbClr val="000000"/>
                </a:solidFill>
                <a:latin typeface="Calibri"/>
                <a:ea typeface="Calibri"/>
                <a:cs typeface="Calibri"/>
                <a:sym typeface="Calibri"/>
              </a:rPr>
              <a:t>phred</a:t>
            </a:r>
            <a:r>
              <a:rPr lang="en-GB" dirty="0">
                <a:solidFill>
                  <a:srgbClr val="000000"/>
                </a:solidFill>
                <a:latin typeface="Calibri"/>
                <a:ea typeface="Calibri"/>
                <a:cs typeface="Calibri"/>
                <a:sym typeface="Calibri"/>
              </a:rPr>
              <a:t> score (log scale) – probability that the read maps elsewhere</a:t>
            </a:r>
          </a:p>
          <a:p>
            <a:pPr marL="457200" indent="-330200">
              <a:lnSpc>
                <a:spcPct val="90000"/>
              </a:lnSpc>
              <a:spcBef>
                <a:spcPts val="310"/>
              </a:spcBef>
              <a:buClr>
                <a:srgbClr val="004869"/>
              </a:buClr>
              <a:buSzPts val="450"/>
            </a:pPr>
            <a:r>
              <a:rPr lang="en-GB" dirty="0">
                <a:solidFill>
                  <a:srgbClr val="FF0000"/>
                </a:solidFill>
                <a:latin typeface="Calibri" panose="020F0502020204030204" pitchFamily="34" charset="0"/>
                <a:ea typeface="Calibri"/>
                <a:cs typeface="Calibri" panose="020F0502020204030204" pitchFamily="34" charset="0"/>
                <a:sym typeface="Calibri"/>
              </a:rPr>
              <a:t>Q0 = read placed with identical score elsewhere</a:t>
            </a:r>
            <a:endParaRPr dirty="0">
              <a:solidFill>
                <a:srgbClr val="FF0000"/>
              </a:solidFill>
              <a:latin typeface="Calibri" panose="020F0502020204030204" pitchFamily="34" charset="0"/>
              <a:ea typeface="Arial"/>
              <a:cs typeface="Calibri" panose="020F0502020204030204" pitchFamily="34" charset="0"/>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Q10 = 1 in 10 probability of being incorrect</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Q20 = 1 in 100 </a:t>
            </a:r>
            <a:r>
              <a:rPr lang="en-GB" dirty="0">
                <a:solidFill>
                  <a:srgbClr val="000000"/>
                </a:solidFill>
                <a:ea typeface="Calibri"/>
                <a:cs typeface="Calibri"/>
                <a:sym typeface="Calibri"/>
              </a:rPr>
              <a:t>probability of being incorrect</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Paired-end sequencing is useful - if one end maps inside a repetitive elements and one outside in unique sequence: the </a:t>
            </a:r>
            <a:r>
              <a:rPr lang="en-GB" dirty="0">
                <a:solidFill>
                  <a:srgbClr val="FF0000"/>
                </a:solidFill>
                <a:latin typeface="Calibri"/>
                <a:ea typeface="Calibri"/>
                <a:cs typeface="Calibri"/>
                <a:sym typeface="Calibri"/>
              </a:rPr>
              <a:t>the aligner will use this</a:t>
            </a:r>
          </a:p>
          <a:p>
            <a:pPr>
              <a:lnSpc>
                <a:spcPct val="90000"/>
              </a:lnSpc>
              <a:spcBef>
                <a:spcPts val="340"/>
              </a:spcBef>
              <a:buClr>
                <a:schemeClr val="dk1"/>
              </a:buClr>
              <a:buSzPts val="450"/>
            </a:pPr>
            <a:r>
              <a:rPr lang="en-GB" b="1" dirty="0">
                <a:solidFill>
                  <a:srgbClr val="000000"/>
                </a:solidFill>
                <a:latin typeface="Calibri"/>
                <a:ea typeface="Calibri"/>
                <a:cs typeface="Calibri"/>
                <a:sym typeface="Calibri"/>
              </a:rPr>
              <a:t>Hence prefer paired-end sequencing</a:t>
            </a:r>
            <a:endParaRPr sz="1400" dirty="0">
              <a:solidFill>
                <a:srgbClr val="000000"/>
              </a:solidFill>
              <a:latin typeface="Arial"/>
              <a:ea typeface="Arial"/>
              <a:cs typeface="Arial"/>
              <a:sym typeface="Arial"/>
            </a:endParaRPr>
          </a:p>
          <a:p>
            <a:pPr>
              <a:buClr>
                <a:srgbClr val="004869"/>
              </a:buClr>
              <a:buSzPts val="450"/>
            </a:pP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84393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pic>
        <p:nvPicPr>
          <p:cNvPr id="5" name="Google Shape;258;p34">
            <a:extLst>
              <a:ext uri="{FF2B5EF4-FFF2-40B4-BE49-F238E27FC236}">
                <a16:creationId xmlns:a16="http://schemas.microsoft.com/office/drawing/2014/main" id="{F13561FE-CB91-614D-9CBC-94BC501A01A7}"/>
              </a:ext>
            </a:extLst>
          </p:cNvPr>
          <p:cNvPicPr preferRelativeResize="0"/>
          <p:nvPr/>
        </p:nvPicPr>
        <p:blipFill>
          <a:blip r:embed="rId4">
            <a:alphaModFix/>
          </a:blip>
          <a:stretch>
            <a:fillRect/>
          </a:stretch>
        </p:blipFill>
        <p:spPr>
          <a:xfrm>
            <a:off x="1524000" y="1543085"/>
            <a:ext cx="9144002" cy="3771830"/>
          </a:xfrm>
          <a:prstGeom prst="rect">
            <a:avLst/>
          </a:prstGeom>
          <a:noFill/>
          <a:ln>
            <a:noFill/>
          </a:ln>
        </p:spPr>
      </p:pic>
    </p:spTree>
    <p:extLst>
      <p:ext uri="{BB962C8B-B14F-4D97-AF65-F5344CB8AC3E}">
        <p14:creationId xmlns:p14="http://schemas.microsoft.com/office/powerpoint/2010/main" val="698893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pic>
        <p:nvPicPr>
          <p:cNvPr id="5" name="Google Shape;258;p34">
            <a:extLst>
              <a:ext uri="{FF2B5EF4-FFF2-40B4-BE49-F238E27FC236}">
                <a16:creationId xmlns:a16="http://schemas.microsoft.com/office/drawing/2014/main" id="{F13561FE-CB91-614D-9CBC-94BC501A01A7}"/>
              </a:ext>
            </a:extLst>
          </p:cNvPr>
          <p:cNvPicPr preferRelativeResize="0"/>
          <p:nvPr/>
        </p:nvPicPr>
        <p:blipFill>
          <a:blip r:embed="rId4">
            <a:alphaModFix/>
          </a:blip>
          <a:stretch>
            <a:fillRect/>
          </a:stretch>
        </p:blipFill>
        <p:spPr>
          <a:xfrm>
            <a:off x="1524000" y="1543085"/>
            <a:ext cx="9144002" cy="3771830"/>
          </a:xfrm>
          <a:prstGeom prst="rect">
            <a:avLst/>
          </a:prstGeom>
          <a:noFill/>
          <a:ln>
            <a:noFill/>
          </a:ln>
        </p:spPr>
      </p:pic>
      <p:sp>
        <p:nvSpPr>
          <p:cNvPr id="7" name="Google Shape;274;p36">
            <a:extLst>
              <a:ext uri="{FF2B5EF4-FFF2-40B4-BE49-F238E27FC236}">
                <a16:creationId xmlns:a16="http://schemas.microsoft.com/office/drawing/2014/main" id="{26A06FE4-601B-734B-BC94-289364EAC1A1}"/>
              </a:ext>
            </a:extLst>
          </p:cNvPr>
          <p:cNvSpPr txBox="1"/>
          <p:nvPr/>
        </p:nvSpPr>
        <p:spPr>
          <a:xfrm>
            <a:off x="7720150" y="5416150"/>
            <a:ext cx="729600" cy="3279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err="1"/>
              <a:t>MapQ</a:t>
            </a:r>
            <a:r>
              <a:rPr lang="en-GB" sz="900" dirty="0"/>
              <a:t>: 0</a:t>
            </a:r>
            <a:endParaRPr sz="900" dirty="0"/>
          </a:p>
        </p:txBody>
      </p:sp>
      <p:sp>
        <p:nvSpPr>
          <p:cNvPr id="8" name="Google Shape;275;p36">
            <a:extLst>
              <a:ext uri="{FF2B5EF4-FFF2-40B4-BE49-F238E27FC236}">
                <a16:creationId xmlns:a16="http://schemas.microsoft.com/office/drawing/2014/main" id="{EF9E28EE-2650-3647-8D35-14D414B809D3}"/>
              </a:ext>
            </a:extLst>
          </p:cNvPr>
          <p:cNvSpPr txBox="1"/>
          <p:nvPr/>
        </p:nvSpPr>
        <p:spPr>
          <a:xfrm>
            <a:off x="8482150" y="5416150"/>
            <a:ext cx="729600" cy="3279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err="1"/>
              <a:t>MapQ</a:t>
            </a:r>
            <a:r>
              <a:rPr lang="en-GB" sz="900" dirty="0"/>
              <a:t>: 60</a:t>
            </a:r>
            <a:endParaRPr sz="900" dirty="0"/>
          </a:p>
        </p:txBody>
      </p:sp>
    </p:spTree>
    <p:extLst>
      <p:ext uri="{BB962C8B-B14F-4D97-AF65-F5344CB8AC3E}">
        <p14:creationId xmlns:p14="http://schemas.microsoft.com/office/powerpoint/2010/main" val="72442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aphicFrame>
        <p:nvGraphicFramePr>
          <p:cNvPr id="388" name="Google Shape;388;p36"/>
          <p:cNvGraphicFramePr/>
          <p:nvPr>
            <p:extLst>
              <p:ext uri="{D42A27DB-BD31-4B8C-83A1-F6EECF244321}">
                <p14:modId xmlns:p14="http://schemas.microsoft.com/office/powerpoint/2010/main" val="4139447293"/>
              </p:ext>
            </p:extLst>
          </p:nvPr>
        </p:nvGraphicFramePr>
        <p:xfrm>
          <a:off x="1530356" y="998803"/>
          <a:ext cx="8809800" cy="5140049"/>
        </p:xfrm>
        <a:graphic>
          <a:graphicData uri="http://schemas.openxmlformats.org/drawingml/2006/table">
            <a:tbl>
              <a:tblPr firstRow="1" bandRow="1">
                <a:noFill/>
              </a:tblPr>
              <a:tblGrid>
                <a:gridCol w="1033275">
                  <a:extLst>
                    <a:ext uri="{9D8B030D-6E8A-4147-A177-3AD203B41FA5}">
                      <a16:colId xmlns:a16="http://schemas.microsoft.com/office/drawing/2014/main" val="20000"/>
                    </a:ext>
                  </a:extLst>
                </a:gridCol>
                <a:gridCol w="1145775">
                  <a:extLst>
                    <a:ext uri="{9D8B030D-6E8A-4147-A177-3AD203B41FA5}">
                      <a16:colId xmlns:a16="http://schemas.microsoft.com/office/drawing/2014/main" val="20001"/>
                    </a:ext>
                  </a:extLst>
                </a:gridCol>
                <a:gridCol w="833650">
                  <a:extLst>
                    <a:ext uri="{9D8B030D-6E8A-4147-A177-3AD203B41FA5}">
                      <a16:colId xmlns:a16="http://schemas.microsoft.com/office/drawing/2014/main" val="20002"/>
                    </a:ext>
                  </a:extLst>
                </a:gridCol>
                <a:gridCol w="1437125">
                  <a:extLst>
                    <a:ext uri="{9D8B030D-6E8A-4147-A177-3AD203B41FA5}">
                      <a16:colId xmlns:a16="http://schemas.microsoft.com/office/drawing/2014/main" val="20003"/>
                    </a:ext>
                  </a:extLst>
                </a:gridCol>
                <a:gridCol w="1056300">
                  <a:extLst>
                    <a:ext uri="{9D8B030D-6E8A-4147-A177-3AD203B41FA5}">
                      <a16:colId xmlns:a16="http://schemas.microsoft.com/office/drawing/2014/main" val="20004"/>
                    </a:ext>
                  </a:extLst>
                </a:gridCol>
                <a:gridCol w="1167175">
                  <a:extLst>
                    <a:ext uri="{9D8B030D-6E8A-4147-A177-3AD203B41FA5}">
                      <a16:colId xmlns:a16="http://schemas.microsoft.com/office/drawing/2014/main" val="20005"/>
                    </a:ext>
                  </a:extLst>
                </a:gridCol>
                <a:gridCol w="620525">
                  <a:extLst>
                    <a:ext uri="{9D8B030D-6E8A-4147-A177-3AD203B41FA5}">
                      <a16:colId xmlns:a16="http://schemas.microsoft.com/office/drawing/2014/main" val="20006"/>
                    </a:ext>
                  </a:extLst>
                </a:gridCol>
                <a:gridCol w="1515975">
                  <a:extLst>
                    <a:ext uri="{9D8B030D-6E8A-4147-A177-3AD203B41FA5}">
                      <a16:colId xmlns:a16="http://schemas.microsoft.com/office/drawing/2014/main" val="20007"/>
                    </a:ext>
                  </a:extLst>
                </a:gridCol>
              </a:tblGrid>
              <a:tr h="685351">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Aligner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Gapped alignment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and/or PE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Input format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Output format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Trimming?</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BS-seq</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Note</a:t>
                      </a:r>
                      <a:endParaRPr sz="1400" u="none" strike="noStrike" cap="none" dirty="0"/>
                    </a:p>
                  </a:txBody>
                  <a:tcPr marL="91450" marR="91450" marT="45725" marB="45725"/>
                </a:tc>
                <a:extLst>
                  <a:ext uri="{0D108BD9-81ED-4DB2-BD59-A6C34878D82A}">
                    <a16:rowId xmlns:a16="http://schemas.microsoft.com/office/drawing/2014/main" val="10000"/>
                  </a:ext>
                </a:extLst>
              </a:tr>
              <a:tr h="485460">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solidFill>
                            <a:srgbClr val="FF0000"/>
                          </a:solidFill>
                        </a:rPr>
                        <a:t>Minimap2</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 FASTA</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SAM etc</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Long-read, and short-read, spliced</a:t>
                      </a:r>
                    </a:p>
                  </a:txBody>
                  <a:tcPr marL="91450" marR="91450" marT="45725" marB="45725"/>
                </a:tc>
                <a:extLst>
                  <a:ext uri="{0D108BD9-81ED-4DB2-BD59-A6C34878D82A}">
                    <a16:rowId xmlns:a16="http://schemas.microsoft.com/office/drawing/2014/main" val="910478596"/>
                  </a:ext>
                </a:extLst>
              </a:tr>
              <a:tr h="485460">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solidFill>
                            <a:srgbClr val="FF0000"/>
                          </a:solidFill>
                        </a:rPr>
                        <a:t>DRAGMAP</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 BAM, CRAM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CRAM, BAM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Yes</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Hashtable</a:t>
                      </a:r>
                      <a:r>
                        <a:rPr lang="en-GB" sz="1400" u="none" strike="noStrike" cap="none" dirty="0"/>
                        <a:t> lookup and extend</a:t>
                      </a:r>
                    </a:p>
                  </a:txBody>
                  <a:tcPr marL="91450" marR="91450" marT="45725" marB="45725"/>
                </a:tc>
                <a:extLst>
                  <a:ext uri="{0D108BD9-81ED-4DB2-BD59-A6C34878D82A}">
                    <a16:rowId xmlns:a16="http://schemas.microsoft.com/office/drawing/2014/main" val="3843986520"/>
                  </a:ext>
                </a:extLst>
              </a:tr>
              <a:tr h="48546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BWA</a:t>
                      </a:r>
                      <a:r>
                        <a:rPr lang="en-GB" sz="1400" b="1" u="none" strike="noStrike" cap="none" dirty="0">
                          <a:solidFill>
                            <a:srgbClr val="FF0000"/>
                          </a:solidFill>
                        </a:rPr>
                        <a:t>MEM2</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BWT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p>
                  </a:txBody>
                  <a:tcPr marL="91450" marR="91450" marT="45725" marB="45725"/>
                </a:tc>
                <a:extLst>
                  <a:ext uri="{0D108BD9-81ED-4DB2-BD59-A6C34878D82A}">
                    <a16:rowId xmlns:a16="http://schemas.microsoft.com/office/drawing/2014/main" val="10001"/>
                  </a:ext>
                </a:extLst>
              </a:tr>
              <a:tr h="796599">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Bowtie2</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BWT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endParaRPr sz="1400" u="none" strike="noStrike" cap="none" dirty="0"/>
                    </a:p>
                  </a:txBody>
                  <a:tcPr marL="91450" marR="91450" marT="45725" marB="45725"/>
                </a:tc>
                <a:extLst>
                  <a:ext uri="{0D108BD9-81ED-4DB2-BD59-A6C34878D82A}">
                    <a16:rowId xmlns:a16="http://schemas.microsoft.com/office/drawing/2014/main" val="10003"/>
                  </a:ext>
                </a:extLst>
              </a:tr>
              <a:tr h="884379">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TopHat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Uses bowtie or bowtie2 as base aligner</a:t>
                      </a:r>
                      <a:endParaRPr sz="1400" u="none" strike="noStrike" cap="none"/>
                    </a:p>
                  </a:txBody>
                  <a:tcPr marL="91450" marR="91450" marT="45725" marB="45725"/>
                </a:tc>
                <a:extLst>
                  <a:ext uri="{0D108BD9-81ED-4DB2-BD59-A6C34878D82A}">
                    <a16:rowId xmlns:a16="http://schemas.microsoft.com/office/drawing/2014/main" val="10004"/>
                  </a:ext>
                </a:extLst>
              </a:tr>
              <a:tr h="89916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STAR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Fastest and most accurate for </a:t>
                      </a:r>
                      <a:r>
                        <a:rPr lang="en-GB" sz="1400" u="none" strike="noStrike" cap="none" dirty="0" err="1"/>
                        <a:t>RNAseq</a:t>
                      </a:r>
                      <a:endParaRPr sz="14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389" name="Google Shape;389;p3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Some alignment options – near future</a:t>
            </a:r>
            <a:endParaRPr sz="2400" b="1" dirty="0">
              <a:solidFill>
                <a:srgbClr val="000000"/>
              </a:solidFill>
              <a:latin typeface="Arial"/>
              <a:ea typeface="Arial"/>
              <a:cs typeface="Arial"/>
              <a:sym typeface="Arial"/>
            </a:endParaRPr>
          </a:p>
        </p:txBody>
      </p:sp>
      <p:sp>
        <p:nvSpPr>
          <p:cNvPr id="6" name="Curved Left Arrow 5">
            <a:extLst>
              <a:ext uri="{FF2B5EF4-FFF2-40B4-BE49-F238E27FC236}">
                <a16:creationId xmlns:a16="http://schemas.microsoft.com/office/drawing/2014/main" id="{804178E9-D401-6B49-AA96-8B4221D7D2A6}"/>
              </a:ext>
            </a:extLst>
          </p:cNvPr>
          <p:cNvSpPr/>
          <p:nvPr/>
        </p:nvSpPr>
        <p:spPr>
          <a:xfrm>
            <a:off x="10579509" y="3480618"/>
            <a:ext cx="648929" cy="11798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2F9F287-2B3A-7E49-856E-C7F6BC337532}"/>
              </a:ext>
            </a:extLst>
          </p:cNvPr>
          <p:cNvSpPr txBox="1"/>
          <p:nvPr/>
        </p:nvSpPr>
        <p:spPr>
          <a:xfrm>
            <a:off x="11228438" y="3747387"/>
            <a:ext cx="963562" cy="738664"/>
          </a:xfrm>
          <a:prstGeom prst="rect">
            <a:avLst/>
          </a:prstGeom>
          <a:noFill/>
        </p:spPr>
        <p:txBody>
          <a:bodyPr wrap="square" rtlCol="0">
            <a:spAutoFit/>
          </a:bodyPr>
          <a:lstStyle/>
          <a:p>
            <a:r>
              <a:rPr lang="en-US" sz="1400" dirty="0"/>
              <a:t>Spliced aligns</a:t>
            </a:r>
          </a:p>
          <a:p>
            <a:r>
              <a:rPr lang="en-US" sz="1400" dirty="0"/>
              <a:t>(</a:t>
            </a:r>
            <a:r>
              <a:rPr lang="en-US" sz="1400" dirty="0" err="1"/>
              <a:t>RNASeq</a:t>
            </a:r>
            <a:r>
              <a:rPr lang="en-US" sz="1400" dirty="0"/>
              <a:t>)</a:t>
            </a:r>
          </a:p>
        </p:txBody>
      </p:sp>
      <p:sp>
        <p:nvSpPr>
          <p:cNvPr id="10" name="TextBox 9">
            <a:extLst>
              <a:ext uri="{FF2B5EF4-FFF2-40B4-BE49-F238E27FC236}">
                <a16:creationId xmlns:a16="http://schemas.microsoft.com/office/drawing/2014/main" id="{5708DF06-546E-DE49-B1F9-0E0C54274A0F}"/>
              </a:ext>
            </a:extLst>
          </p:cNvPr>
          <p:cNvSpPr txBox="1"/>
          <p:nvPr/>
        </p:nvSpPr>
        <p:spPr>
          <a:xfrm>
            <a:off x="10579509" y="5118988"/>
            <a:ext cx="1612491" cy="954107"/>
          </a:xfrm>
          <a:prstGeom prst="rect">
            <a:avLst/>
          </a:prstGeom>
          <a:noFill/>
        </p:spPr>
        <p:txBody>
          <a:bodyPr wrap="square" rtlCol="0">
            <a:spAutoFit/>
          </a:bodyPr>
          <a:lstStyle/>
          <a:p>
            <a:r>
              <a:rPr lang="en-US" sz="1400" dirty="0"/>
              <a:t>Independently performs spliced aligns (no preprocessing)</a:t>
            </a:r>
          </a:p>
        </p:txBody>
      </p:sp>
      <p:sp>
        <p:nvSpPr>
          <p:cNvPr id="8" name="Left Brace 7">
            <a:extLst>
              <a:ext uri="{FF2B5EF4-FFF2-40B4-BE49-F238E27FC236}">
                <a16:creationId xmlns:a16="http://schemas.microsoft.com/office/drawing/2014/main" id="{05E8740B-0179-7F47-8C0C-27C4BF220D88}"/>
              </a:ext>
            </a:extLst>
          </p:cNvPr>
          <p:cNvSpPr/>
          <p:nvPr/>
        </p:nvSpPr>
        <p:spPr>
          <a:xfrm>
            <a:off x="1151357" y="4709652"/>
            <a:ext cx="403123" cy="16659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4CCF3294-8607-9149-B4DD-AE12A45CC435}"/>
              </a:ext>
            </a:extLst>
          </p:cNvPr>
          <p:cNvSpPr/>
          <p:nvPr/>
        </p:nvSpPr>
        <p:spPr>
          <a:xfrm>
            <a:off x="1151356" y="2566179"/>
            <a:ext cx="403123" cy="20702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12C1A35-CA8A-3242-B6C9-CE19D3356DDE}"/>
              </a:ext>
            </a:extLst>
          </p:cNvPr>
          <p:cNvSpPr txBox="1"/>
          <p:nvPr/>
        </p:nvSpPr>
        <p:spPr>
          <a:xfrm>
            <a:off x="0" y="2924185"/>
            <a:ext cx="1238769" cy="923330"/>
          </a:xfrm>
          <a:prstGeom prst="rect">
            <a:avLst/>
          </a:prstGeom>
          <a:noFill/>
          <a:ln>
            <a:solidFill>
              <a:srgbClr val="FF0000"/>
            </a:solidFill>
          </a:ln>
        </p:spPr>
        <p:txBody>
          <a:bodyPr wrap="square" rtlCol="0">
            <a:spAutoFit/>
          </a:bodyPr>
          <a:lstStyle/>
          <a:p>
            <a:r>
              <a:rPr lang="en-US" dirty="0" err="1"/>
              <a:t>Unspliced</a:t>
            </a:r>
            <a:r>
              <a:rPr lang="en-US" dirty="0"/>
              <a:t>:</a:t>
            </a:r>
          </a:p>
          <a:p>
            <a:r>
              <a:rPr lang="en-US" dirty="0"/>
              <a:t>No intron-sized gaps</a:t>
            </a:r>
          </a:p>
        </p:txBody>
      </p:sp>
      <p:sp>
        <p:nvSpPr>
          <p:cNvPr id="15" name="TextBox 14">
            <a:extLst>
              <a:ext uri="{FF2B5EF4-FFF2-40B4-BE49-F238E27FC236}">
                <a16:creationId xmlns:a16="http://schemas.microsoft.com/office/drawing/2014/main" id="{90584A65-0042-2844-B15C-62AFCD8E50FA}"/>
              </a:ext>
            </a:extLst>
          </p:cNvPr>
          <p:cNvSpPr txBox="1"/>
          <p:nvPr/>
        </p:nvSpPr>
        <p:spPr>
          <a:xfrm>
            <a:off x="52235" y="4356253"/>
            <a:ext cx="1238769" cy="2308324"/>
          </a:xfrm>
          <a:prstGeom prst="rect">
            <a:avLst/>
          </a:prstGeom>
          <a:noFill/>
          <a:ln>
            <a:solidFill>
              <a:srgbClr val="FF0000"/>
            </a:solidFill>
          </a:ln>
        </p:spPr>
        <p:txBody>
          <a:bodyPr wrap="square" rtlCol="0">
            <a:spAutoFit/>
          </a:bodyPr>
          <a:lstStyle/>
          <a:p>
            <a:r>
              <a:rPr lang="en-US" dirty="0"/>
              <a:t>Spliced:</a:t>
            </a:r>
          </a:p>
          <a:p>
            <a:r>
              <a:rPr lang="en-US" dirty="0"/>
              <a:t>Allow for big gaps inside reads, </a:t>
            </a:r>
            <a:r>
              <a:rPr lang="en-US" b="1" dirty="0"/>
              <a:t>are aware of gene-structure</a:t>
            </a:r>
          </a:p>
        </p:txBody>
      </p:sp>
      <p:cxnSp>
        <p:nvCxnSpPr>
          <p:cNvPr id="4" name="Straight Arrow Connector 3">
            <a:extLst>
              <a:ext uri="{FF2B5EF4-FFF2-40B4-BE49-F238E27FC236}">
                <a16:creationId xmlns:a16="http://schemas.microsoft.com/office/drawing/2014/main" id="{22C2C52A-4387-9642-9FB3-746156C8281C}"/>
              </a:ext>
            </a:extLst>
          </p:cNvPr>
          <p:cNvCxnSpPr/>
          <p:nvPr/>
        </p:nvCxnSpPr>
        <p:spPr>
          <a:xfrm>
            <a:off x="1151520" y="2537633"/>
            <a:ext cx="896611" cy="47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A00A79-C3A4-8C49-9416-DD4EA0F7AEAF}"/>
              </a:ext>
            </a:extLst>
          </p:cNvPr>
          <p:cNvSpPr txBox="1"/>
          <p:nvPr/>
        </p:nvSpPr>
        <p:spPr>
          <a:xfrm>
            <a:off x="208344" y="2119325"/>
            <a:ext cx="826893" cy="369332"/>
          </a:xfrm>
          <a:prstGeom prst="rect">
            <a:avLst/>
          </a:prstGeom>
          <a:noFill/>
          <a:ln>
            <a:solidFill>
              <a:srgbClr val="FF0000"/>
            </a:solidFill>
          </a:ln>
        </p:spPr>
        <p:txBody>
          <a:bodyPr wrap="none" rtlCol="0">
            <a:spAutoFit/>
          </a:bodyPr>
          <a:lstStyle/>
          <a:p>
            <a:r>
              <a:rPr lang="en-US" dirty="0"/>
              <a:t>careful</a:t>
            </a:r>
          </a:p>
        </p:txBody>
      </p:sp>
    </p:spTree>
    <p:extLst>
      <p:ext uri="{BB962C8B-B14F-4D97-AF65-F5344CB8AC3E}">
        <p14:creationId xmlns:p14="http://schemas.microsoft.com/office/powerpoint/2010/main" val="1988150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solidFill>
                  <a:srgbClr val="FF0000"/>
                </a:solidFill>
                <a:latin typeface="Calibri"/>
                <a:ea typeface="Calibri"/>
                <a:cs typeface="Calibri"/>
                <a:sym typeface="Calibri"/>
              </a:rPr>
              <a:t>Intro - REFERENCES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276779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Alignments – scaling up</a:t>
            </a:r>
            <a:endParaRPr sz="2400" b="1" dirty="0">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a:t>
            </a:r>
            <a:r>
              <a:rPr lang="en-GB" b="1" dirty="0">
                <a:solidFill>
                  <a:srgbClr val="000000"/>
                </a:solidFill>
                <a:latin typeface="Arial"/>
                <a:ea typeface="Arial"/>
                <a:cs typeface="Arial"/>
                <a:sym typeface="Arial"/>
              </a:rPr>
              <a:t>50Mbp</a:t>
            </a:r>
            <a:r>
              <a:rPr lang="en-GB" dirty="0">
                <a:solidFill>
                  <a:srgbClr val="000000"/>
                </a:solidFill>
                <a:latin typeface="Arial"/>
                <a:ea typeface="Arial"/>
                <a:cs typeface="Arial"/>
                <a:sym typeface="Arial"/>
              </a:rPr>
              <a:t> bwa mem = </a:t>
            </a:r>
            <a:r>
              <a:rPr lang="en-GB" b="1" dirty="0">
                <a:solidFill>
                  <a:srgbClr val="000000"/>
                </a:solidFill>
                <a:latin typeface="Arial"/>
                <a:ea typeface="Arial"/>
                <a:cs typeface="Arial"/>
                <a:sym typeface="Arial"/>
              </a:rPr>
              <a:t>5</a:t>
            </a:r>
            <a:r>
              <a:rPr lang="en-GB" dirty="0">
                <a:solidFill>
                  <a:srgbClr val="000000"/>
                </a:solidFill>
                <a:latin typeface="Arial"/>
                <a:ea typeface="Arial"/>
                <a:cs typeface="Arial"/>
                <a:sym typeface="Arial"/>
              </a:rPr>
              <a:t> CPU </a:t>
            </a:r>
            <a:r>
              <a:rPr lang="en-GB" b="1" dirty="0">
                <a:solidFill>
                  <a:srgbClr val="000000"/>
                </a:solidFill>
                <a:latin typeface="Arial"/>
                <a:ea typeface="Arial"/>
                <a:cs typeface="Arial"/>
                <a:sym typeface="Arial"/>
              </a:rPr>
              <a:t>minutes</a:t>
            </a:r>
            <a:r>
              <a:rPr lang="en-GB" dirty="0">
                <a:solidFill>
                  <a:srgbClr val="000000"/>
                </a:solidFill>
                <a:latin typeface="Arial"/>
                <a:ea typeface="Arial"/>
                <a:cs typeface="Arial"/>
                <a:sym typeface="Arial"/>
              </a:rPr>
              <a:t>. </a:t>
            </a:r>
          </a:p>
          <a:p>
            <a:pPr>
              <a:buClr>
                <a:srgbClr val="004869"/>
              </a:buClr>
              <a:buSzPts val="450"/>
            </a:pPr>
            <a:r>
              <a:rPr lang="en-GB" dirty="0">
                <a:solidFill>
                  <a:srgbClr val="000000"/>
                </a:solidFill>
                <a:latin typeface="Arial"/>
                <a:ea typeface="Arial"/>
                <a:cs typeface="Arial"/>
                <a:sym typeface="Arial"/>
              </a:rPr>
              <a:t>AND: 1 human genome sequenced at 45x = </a:t>
            </a:r>
            <a:r>
              <a:rPr lang="en-GB" b="1" dirty="0">
                <a:solidFill>
                  <a:srgbClr val="000000"/>
                </a:solidFill>
                <a:latin typeface="Arial"/>
                <a:ea typeface="Arial"/>
                <a:cs typeface="Arial"/>
                <a:sym typeface="Arial"/>
              </a:rPr>
              <a:t>150 </a:t>
            </a:r>
            <a:r>
              <a:rPr lang="en-GB" b="1" dirty="0" err="1">
                <a:solidFill>
                  <a:srgbClr val="000000"/>
                </a:solidFill>
                <a:latin typeface="Arial"/>
                <a:ea typeface="Arial"/>
                <a:cs typeface="Arial"/>
                <a:sym typeface="Arial"/>
              </a:rPr>
              <a:t>Gbp</a:t>
            </a:r>
            <a:r>
              <a:rPr lang="en-GB" b="1" dirty="0">
                <a:solidFill>
                  <a:srgbClr val="000000"/>
                </a:solidFill>
                <a:latin typeface="Arial"/>
                <a:ea typeface="Arial"/>
                <a:cs typeface="Arial"/>
                <a:sym typeface="Arial"/>
              </a:rPr>
              <a:t> </a:t>
            </a:r>
            <a:r>
              <a:rPr lang="en-GB" dirty="0">
                <a:solidFill>
                  <a:srgbClr val="000000"/>
                </a:solidFill>
                <a:latin typeface="Arial"/>
                <a:ea typeface="Arial"/>
                <a:cs typeface="Arial"/>
                <a:sym typeface="Arial"/>
              </a:rPr>
              <a:t>per HiSeqX10 lane</a:t>
            </a:r>
          </a:p>
          <a:p>
            <a:pPr>
              <a:spcBef>
                <a:spcPts val="370"/>
              </a:spcBef>
              <a:buClr>
                <a:srgbClr val="004869"/>
              </a:buClr>
              <a:buSzPts val="450"/>
            </a:pPr>
            <a:r>
              <a:rPr lang="en-GB" dirty="0">
                <a:solidFill>
                  <a:srgbClr val="000000"/>
                </a:solidFill>
                <a:latin typeface="Arial"/>
                <a:ea typeface="Arial"/>
                <a:cs typeface="Arial"/>
                <a:sym typeface="Arial"/>
              </a:rPr>
              <a:t>THEN: </a:t>
            </a:r>
            <a:r>
              <a:rPr lang="en-GB" b="1" dirty="0">
                <a:solidFill>
                  <a:srgbClr val="000000"/>
                </a:solidFill>
                <a:latin typeface="Arial"/>
                <a:ea typeface="Arial"/>
                <a:cs typeface="Arial"/>
                <a:sym typeface="Arial"/>
              </a:rPr>
              <a:t>How long will it take to align </a:t>
            </a:r>
            <a:r>
              <a:rPr lang="en-GB" dirty="0">
                <a:solidFill>
                  <a:srgbClr val="000000"/>
                </a:solidFill>
                <a:latin typeface="Arial"/>
                <a:ea typeface="Arial"/>
                <a:cs typeface="Arial"/>
                <a:sym typeface="Arial"/>
              </a:rPr>
              <a:t>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91597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a:t>
            </a:r>
            <a:r>
              <a:rPr lang="en-GB" b="1" dirty="0">
                <a:solidFill>
                  <a:srgbClr val="000000"/>
                </a:solidFill>
                <a:latin typeface="Arial"/>
                <a:ea typeface="Arial"/>
                <a:cs typeface="Arial"/>
                <a:sym typeface="Arial"/>
              </a:rPr>
              <a:t>50Mbp</a:t>
            </a:r>
            <a:r>
              <a:rPr lang="en-GB" dirty="0">
                <a:solidFill>
                  <a:srgbClr val="000000"/>
                </a:solidFill>
                <a:latin typeface="Arial"/>
                <a:ea typeface="Arial"/>
                <a:cs typeface="Arial"/>
                <a:sym typeface="Arial"/>
              </a:rPr>
              <a:t> bwa mem = </a:t>
            </a:r>
            <a:r>
              <a:rPr lang="en-GB" b="1" dirty="0">
                <a:solidFill>
                  <a:srgbClr val="000000"/>
                </a:solidFill>
                <a:latin typeface="Arial"/>
                <a:ea typeface="Arial"/>
                <a:cs typeface="Arial"/>
                <a:sym typeface="Arial"/>
              </a:rPr>
              <a:t>5</a:t>
            </a:r>
            <a:r>
              <a:rPr lang="en-GB" dirty="0">
                <a:solidFill>
                  <a:srgbClr val="000000"/>
                </a:solidFill>
                <a:latin typeface="Arial"/>
                <a:ea typeface="Arial"/>
                <a:cs typeface="Arial"/>
                <a:sym typeface="Arial"/>
              </a:rPr>
              <a:t> CPU minutes. </a:t>
            </a:r>
          </a:p>
          <a:p>
            <a:pPr>
              <a:buClr>
                <a:srgbClr val="004869"/>
              </a:buClr>
              <a:buSzPts val="450"/>
            </a:pPr>
            <a:r>
              <a:rPr lang="en-GB" dirty="0">
                <a:solidFill>
                  <a:srgbClr val="000000"/>
                </a:solidFill>
                <a:latin typeface="Arial"/>
                <a:ea typeface="Arial"/>
                <a:cs typeface="Arial"/>
                <a:sym typeface="Arial"/>
              </a:rPr>
              <a:t>AND: 1 human genome sequenced at 45x = </a:t>
            </a:r>
            <a:r>
              <a:rPr lang="en-GB" b="1" dirty="0">
                <a:solidFill>
                  <a:srgbClr val="000000"/>
                </a:solidFill>
                <a:latin typeface="Arial"/>
                <a:ea typeface="Arial"/>
                <a:cs typeface="Arial"/>
                <a:sym typeface="Arial"/>
              </a:rPr>
              <a:t>150</a:t>
            </a:r>
            <a:r>
              <a:rPr lang="en-GB" dirty="0">
                <a:solidFill>
                  <a:srgbClr val="000000"/>
                </a:solidFill>
                <a:latin typeface="Arial"/>
                <a:ea typeface="Arial"/>
                <a:cs typeface="Arial"/>
                <a:sym typeface="Arial"/>
              </a:rPr>
              <a:t> </a:t>
            </a:r>
            <a:r>
              <a:rPr lang="en-GB" b="1"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a:t>
            </a:r>
            <a:r>
              <a:rPr lang="en-GB" b="1" dirty="0">
                <a:solidFill>
                  <a:srgbClr val="000000"/>
                </a:solidFill>
                <a:latin typeface="Arial"/>
                <a:ea typeface="Arial"/>
                <a:cs typeface="Arial"/>
                <a:sym typeface="Arial"/>
              </a:rPr>
              <a:t>How long will it take to align </a:t>
            </a:r>
            <a:r>
              <a:rPr lang="en-GB" dirty="0">
                <a:solidFill>
                  <a:srgbClr val="000000"/>
                </a:solidFill>
                <a:latin typeface="Arial"/>
                <a:ea typeface="Arial"/>
                <a:cs typeface="Arial"/>
                <a:sym typeface="Arial"/>
              </a:rPr>
              <a:t>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How many lots of 50Mb in 150Gb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a:t>
            </a:r>
            <a:r>
              <a:rPr lang="en-GB" b="1" dirty="0">
                <a:solidFill>
                  <a:srgbClr val="000000"/>
                </a:solidFill>
                <a:latin typeface="Arial"/>
                <a:ea typeface="Arial"/>
                <a:cs typeface="Arial"/>
                <a:sym typeface="Arial"/>
              </a:rPr>
              <a:t>3 x 10^3 lots</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a:t>
            </a:r>
            <a:r>
              <a:rPr lang="en-GB" b="1" dirty="0">
                <a:solidFill>
                  <a:srgbClr val="000000"/>
                </a:solidFill>
                <a:latin typeface="Arial"/>
                <a:ea typeface="Arial"/>
                <a:cs typeface="Arial"/>
                <a:sym typeface="Arial"/>
              </a:rPr>
              <a:t>5 x 3 x 10^3</a:t>
            </a:r>
            <a:r>
              <a:rPr lang="en-GB" dirty="0">
                <a:solidFill>
                  <a:srgbClr val="000000"/>
                </a:solidFill>
                <a:latin typeface="Arial"/>
                <a:ea typeface="Arial"/>
                <a:cs typeface="Arial"/>
                <a:sym typeface="Arial"/>
              </a:rPr>
              <a:t>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a:t>
            </a:r>
            <a:r>
              <a:rPr lang="en-GB" b="1" dirty="0">
                <a:solidFill>
                  <a:srgbClr val="000000"/>
                </a:solidFill>
                <a:latin typeface="Arial"/>
                <a:ea typeface="Arial"/>
                <a:cs typeface="Arial"/>
                <a:sym typeface="Arial"/>
              </a:rPr>
              <a:t>10 days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23334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61" name="Google Shape;474;p52">
            <a:extLst>
              <a:ext uri="{FF2B5EF4-FFF2-40B4-BE49-F238E27FC236}">
                <a16:creationId xmlns:a16="http://schemas.microsoft.com/office/drawing/2014/main" id="{8D3D6C28-8AF3-F640-9B0A-6E6E891B2922}"/>
              </a:ext>
            </a:extLst>
          </p:cNvPr>
          <p:cNvSpPr txBox="1">
            <a:spLocks/>
          </p:cNvSpPr>
          <p:nvPr/>
        </p:nvSpPr>
        <p:spPr>
          <a:xfrm>
            <a:off x="64887" y="3821581"/>
            <a:ext cx="4896600" cy="1678492"/>
          </a:xfrm>
          <a:prstGeom prst="rect">
            <a:avLst/>
          </a:prstGeom>
          <a:ln>
            <a:solidFill>
              <a:schemeClr val="accent1"/>
            </a:solidFill>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17500" algn="l">
              <a:spcBef>
                <a:spcPts val="370"/>
              </a:spcBef>
              <a:buSzPts val="1400"/>
              <a:buFont typeface="Arial" panose="020B0604020202020204" pitchFamily="34" charset="0"/>
              <a:buChar char="●"/>
            </a:pPr>
            <a:r>
              <a:rPr lang="en-GB" sz="1400" b="1" dirty="0"/>
              <a:t>OR OR Utilise multiple processors on single computer</a:t>
            </a:r>
          </a:p>
          <a:p>
            <a:pPr marL="914400" lvl="1" indent="-317500" algn="l">
              <a:spcBef>
                <a:spcPts val="0"/>
              </a:spcBef>
              <a:buSzPts val="1400"/>
              <a:buFont typeface="Arial" panose="020B0604020202020204" pitchFamily="34" charset="0"/>
              <a:buChar char="○"/>
            </a:pPr>
            <a:r>
              <a:rPr lang="en-GB" sz="1400" dirty="0"/>
              <a:t>Modern computers have &gt;1 processing core or CPU</a:t>
            </a:r>
          </a:p>
          <a:p>
            <a:pPr marL="914400" lvl="1" indent="-317500" algn="l">
              <a:spcBef>
                <a:spcPts val="0"/>
              </a:spcBef>
              <a:buSzPts val="1400"/>
              <a:buFont typeface="Arial" panose="020B0604020202020204" pitchFamily="34" charset="0"/>
              <a:buChar char="○"/>
            </a:pPr>
            <a:r>
              <a:rPr lang="en-GB" sz="1400" dirty="0"/>
              <a:t>Most aligners can use more than one processor on same computer</a:t>
            </a:r>
          </a:p>
          <a:p>
            <a:pPr marL="914400" lvl="1" indent="-317500" algn="l">
              <a:spcBef>
                <a:spcPts val="0"/>
              </a:spcBef>
              <a:buSzPts val="1400"/>
              <a:buFont typeface="Arial" panose="020B0604020202020204" pitchFamily="34" charset="0"/>
              <a:buChar char="○"/>
            </a:pPr>
            <a:r>
              <a:rPr lang="en-GB" sz="1400" dirty="0"/>
              <a:t>Much easier for user</a:t>
            </a:r>
          </a:p>
          <a:p>
            <a:pPr marL="1371600" lvl="2" indent="-317500" algn="l">
              <a:spcBef>
                <a:spcPts val="0"/>
              </a:spcBef>
              <a:buSzPts val="1400"/>
              <a:buFont typeface="Arial" panose="020B0604020202020204" pitchFamily="34" charset="0"/>
              <a:buChar char="■"/>
            </a:pPr>
            <a:r>
              <a:rPr lang="en-GB" sz="1400" dirty="0"/>
              <a:t>Just supply the number of processors to use (e.g. bwa-mem -t option)</a:t>
            </a:r>
          </a:p>
        </p:txBody>
      </p:sp>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384480" y="815043"/>
            <a:ext cx="8229600" cy="5339100"/>
          </a:xfrm>
          <a:prstGeom prst="rect">
            <a:avLst/>
          </a:prstGeom>
          <a:noFill/>
          <a:ln>
            <a:noFill/>
          </a:ln>
        </p:spPr>
        <p:txBody>
          <a:bodyPr spcFirstLastPara="1" wrap="square" lIns="91425" tIns="91425" rIns="91425" bIns="91425" anchor="t" anchorCtr="0">
            <a:noAutofit/>
          </a:bodyPr>
          <a:lstStyle/>
          <a:p>
            <a:pPr>
              <a:spcBef>
                <a:spcPts val="370"/>
              </a:spcBef>
              <a:buClr>
                <a:srgbClr val="004869"/>
              </a:buClr>
              <a:buSzPts val="450"/>
            </a:pPr>
            <a:r>
              <a:rPr lang="en-GB" dirty="0">
                <a:solidFill>
                  <a:srgbClr val="000000"/>
                </a:solidFill>
                <a:latin typeface="Arial"/>
                <a:ea typeface="Arial"/>
                <a:cs typeface="Arial"/>
                <a:sym typeface="Arial"/>
              </a:rPr>
              <a:t>This is why we like compute clusters! </a:t>
            </a:r>
          </a:p>
          <a:p>
            <a:pPr>
              <a:spcBef>
                <a:spcPts val="370"/>
              </a:spcBef>
              <a:buClr>
                <a:srgbClr val="004869"/>
              </a:buClr>
              <a:buSzPts val="450"/>
            </a:pPr>
            <a:r>
              <a:rPr lang="en-GB" b="1" i="1" dirty="0">
                <a:solidFill>
                  <a:srgbClr val="000000"/>
                </a:solidFill>
                <a:latin typeface="Arial"/>
                <a:ea typeface="Arial"/>
                <a:cs typeface="Arial"/>
                <a:sym typeface="Arial"/>
              </a:rPr>
              <a:t>AS ALWAYS</a:t>
            </a:r>
            <a:r>
              <a:rPr lang="en-GB" dirty="0">
                <a:solidFill>
                  <a:srgbClr val="000000"/>
                </a:solidFill>
                <a:latin typeface="Arial"/>
                <a:ea typeface="Arial"/>
                <a:cs typeface="Arial"/>
                <a:sym typeface="Arial"/>
              </a:rPr>
              <a:t>: The strategy is to:</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Chop up the problem into small pieces and </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Solve each piece in parallel, with N computers working </a:t>
            </a:r>
            <a:r>
              <a:rPr lang="en-GB" b="1" dirty="0">
                <a:solidFill>
                  <a:schemeClr val="accent6">
                    <a:lumMod val="75000"/>
                  </a:schemeClr>
                </a:solidFill>
                <a:latin typeface="Arial"/>
                <a:ea typeface="Arial"/>
                <a:cs typeface="Arial"/>
                <a:sym typeface="Arial"/>
              </a:rPr>
              <a:t>at same time</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Put the pieces back together after.</a:t>
            </a:r>
          </a:p>
          <a:p>
            <a:pPr>
              <a:spcBef>
                <a:spcPts val="370"/>
              </a:spcBef>
              <a:buClr>
                <a:srgbClr val="004869"/>
              </a:buClr>
              <a:buSzPts val="450"/>
            </a:pPr>
            <a:r>
              <a:rPr lang="en-GB" dirty="0">
                <a:solidFill>
                  <a:srgbClr val="000000"/>
                </a:solidFill>
                <a:latin typeface="Arial"/>
                <a:ea typeface="Arial"/>
                <a:cs typeface="Arial"/>
                <a:sym typeface="Arial"/>
              </a:rPr>
              <a:t>RESULT: Time of problem is reduced by N. </a:t>
            </a:r>
          </a:p>
        </p:txBody>
      </p:sp>
      <p:sp>
        <p:nvSpPr>
          <p:cNvPr id="418" name="Google Shape;418;p38"/>
          <p:cNvSpPr/>
          <p:nvPr/>
        </p:nvSpPr>
        <p:spPr>
          <a:xfrm>
            <a:off x="6950768" y="2238689"/>
            <a:ext cx="1480498"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SzPts val="150"/>
            </a:pPr>
            <a:r>
              <a:rPr lang="en-GB" sz="600">
                <a:solidFill>
                  <a:srgbClr val="000000"/>
                </a:solidFill>
                <a:latin typeface="Arial"/>
                <a:ea typeface="Arial"/>
                <a:cs typeface="Arial"/>
                <a:sym typeface="Arial"/>
              </a:rPr>
              <a:t>@read1</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ACGTANATCN</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$$%SSG$%££@</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@read2</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AGCNTNCTCA</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£$$%£$%%^&amp;</a:t>
            </a:r>
            <a:endParaRPr sz="1400">
              <a:solidFill>
                <a:srgbClr val="000000"/>
              </a:solidFill>
              <a:latin typeface="Arial"/>
              <a:ea typeface="Arial"/>
              <a:cs typeface="Arial"/>
              <a:sym typeface="Arial"/>
            </a:endParaRPr>
          </a:p>
        </p:txBody>
      </p:sp>
      <p:pic>
        <p:nvPicPr>
          <p:cNvPr id="419" name="Google Shape;419;p38" descr="server.png"/>
          <p:cNvPicPr preferRelativeResize="0"/>
          <p:nvPr/>
        </p:nvPicPr>
        <p:blipFill rotWithShape="1">
          <a:blip r:embed="rId4">
            <a:alphaModFix/>
          </a:blip>
          <a:srcRect/>
          <a:stretch/>
        </p:blipFill>
        <p:spPr>
          <a:xfrm>
            <a:off x="6061975" y="4147700"/>
            <a:ext cx="628586" cy="857036"/>
          </a:xfrm>
          <a:prstGeom prst="rect">
            <a:avLst/>
          </a:prstGeom>
          <a:noFill/>
          <a:ln>
            <a:noFill/>
          </a:ln>
        </p:spPr>
      </p:pic>
      <p:pic>
        <p:nvPicPr>
          <p:cNvPr id="420" name="Google Shape;420;p38" descr="server.png"/>
          <p:cNvPicPr preferRelativeResize="0"/>
          <p:nvPr/>
        </p:nvPicPr>
        <p:blipFill rotWithShape="1">
          <a:blip r:embed="rId4">
            <a:alphaModFix/>
          </a:blip>
          <a:srcRect/>
          <a:stretch/>
        </p:blipFill>
        <p:spPr>
          <a:xfrm>
            <a:off x="6823975" y="4147700"/>
            <a:ext cx="628586" cy="857036"/>
          </a:xfrm>
          <a:prstGeom prst="rect">
            <a:avLst/>
          </a:prstGeom>
          <a:noFill/>
          <a:ln>
            <a:noFill/>
          </a:ln>
        </p:spPr>
      </p:pic>
      <p:pic>
        <p:nvPicPr>
          <p:cNvPr id="421" name="Google Shape;421;p38" descr="server.png"/>
          <p:cNvPicPr preferRelativeResize="0"/>
          <p:nvPr/>
        </p:nvPicPr>
        <p:blipFill rotWithShape="1">
          <a:blip r:embed="rId4">
            <a:alphaModFix/>
          </a:blip>
          <a:srcRect/>
          <a:stretch/>
        </p:blipFill>
        <p:spPr>
          <a:xfrm>
            <a:off x="7662175" y="4147700"/>
            <a:ext cx="628586" cy="857036"/>
          </a:xfrm>
          <a:prstGeom prst="rect">
            <a:avLst/>
          </a:prstGeom>
          <a:noFill/>
          <a:ln>
            <a:noFill/>
          </a:ln>
        </p:spPr>
      </p:pic>
      <p:pic>
        <p:nvPicPr>
          <p:cNvPr id="422" name="Google Shape;422;p38" descr="server.png"/>
          <p:cNvPicPr preferRelativeResize="0"/>
          <p:nvPr/>
        </p:nvPicPr>
        <p:blipFill rotWithShape="1">
          <a:blip r:embed="rId4">
            <a:alphaModFix/>
          </a:blip>
          <a:srcRect/>
          <a:stretch/>
        </p:blipFill>
        <p:spPr>
          <a:xfrm>
            <a:off x="8500375" y="4147700"/>
            <a:ext cx="628586" cy="857036"/>
          </a:xfrm>
          <a:prstGeom prst="rect">
            <a:avLst/>
          </a:prstGeom>
          <a:noFill/>
          <a:ln>
            <a:noFill/>
          </a:ln>
        </p:spPr>
      </p:pic>
      <p:cxnSp>
        <p:nvCxnSpPr>
          <p:cNvPr id="423" name="Google Shape;423;p38"/>
          <p:cNvCxnSpPr>
            <a:cxnSpLocks/>
            <a:endCxn id="419" idx="0"/>
          </p:cNvCxnSpPr>
          <p:nvPr/>
        </p:nvCxnSpPr>
        <p:spPr>
          <a:xfrm flipH="1">
            <a:off x="6376268" y="3711250"/>
            <a:ext cx="330100" cy="436450"/>
          </a:xfrm>
          <a:prstGeom prst="straightConnector1">
            <a:avLst/>
          </a:prstGeom>
          <a:noFill/>
          <a:ln w="19050" cap="flat" cmpd="sng">
            <a:solidFill>
              <a:schemeClr val="dk2"/>
            </a:solidFill>
            <a:prstDash val="solid"/>
            <a:round/>
            <a:headEnd type="none" w="sm" len="sm"/>
            <a:tailEnd type="triangle" w="lg" len="lg"/>
          </a:ln>
        </p:spPr>
      </p:cxnSp>
      <p:cxnSp>
        <p:nvCxnSpPr>
          <p:cNvPr id="424" name="Google Shape;424;p38"/>
          <p:cNvCxnSpPr>
            <a:cxnSpLocks/>
            <a:endCxn id="420" idx="0"/>
          </p:cNvCxnSpPr>
          <p:nvPr/>
        </p:nvCxnSpPr>
        <p:spPr>
          <a:xfrm flipH="1">
            <a:off x="7138268" y="3711250"/>
            <a:ext cx="95549" cy="436450"/>
          </a:xfrm>
          <a:prstGeom prst="straightConnector1">
            <a:avLst/>
          </a:prstGeom>
          <a:noFill/>
          <a:ln w="19050" cap="flat" cmpd="sng">
            <a:solidFill>
              <a:schemeClr val="dk2"/>
            </a:solidFill>
            <a:prstDash val="solid"/>
            <a:round/>
            <a:headEnd type="none" w="sm" len="sm"/>
            <a:tailEnd type="triangle" w="lg" len="lg"/>
          </a:ln>
        </p:spPr>
      </p:cxnSp>
      <p:cxnSp>
        <p:nvCxnSpPr>
          <p:cNvPr id="425" name="Google Shape;425;p38"/>
          <p:cNvCxnSpPr>
            <a:cxnSpLocks/>
            <a:endCxn id="421" idx="0"/>
          </p:cNvCxnSpPr>
          <p:nvPr/>
        </p:nvCxnSpPr>
        <p:spPr>
          <a:xfrm flipH="1">
            <a:off x="7976468" y="3754654"/>
            <a:ext cx="16014" cy="393046"/>
          </a:xfrm>
          <a:prstGeom prst="straightConnector1">
            <a:avLst/>
          </a:prstGeom>
          <a:noFill/>
          <a:ln w="19050" cap="flat" cmpd="sng">
            <a:solidFill>
              <a:schemeClr val="dk2"/>
            </a:solidFill>
            <a:prstDash val="solid"/>
            <a:round/>
            <a:headEnd type="none" w="sm" len="sm"/>
            <a:tailEnd type="triangle" w="lg" len="lg"/>
          </a:ln>
        </p:spPr>
      </p:cxnSp>
      <p:cxnSp>
        <p:nvCxnSpPr>
          <p:cNvPr id="426" name="Google Shape;426;p38"/>
          <p:cNvCxnSpPr>
            <a:cxnSpLocks/>
            <a:endCxn id="422" idx="0"/>
          </p:cNvCxnSpPr>
          <p:nvPr/>
        </p:nvCxnSpPr>
        <p:spPr>
          <a:xfrm>
            <a:off x="8431266" y="3643838"/>
            <a:ext cx="383402" cy="503862"/>
          </a:xfrm>
          <a:prstGeom prst="straightConnector1">
            <a:avLst/>
          </a:prstGeom>
          <a:noFill/>
          <a:ln w="19050" cap="flat" cmpd="sng">
            <a:solidFill>
              <a:schemeClr val="dk2"/>
            </a:solidFill>
            <a:prstDash val="solid"/>
            <a:round/>
            <a:headEnd type="none" w="sm" len="sm"/>
            <a:tailEnd type="triangle" w="lg" len="lg"/>
          </a:ln>
        </p:spPr>
      </p:cxnSp>
      <p:sp>
        <p:nvSpPr>
          <p:cNvPr id="427" name="Google Shape;427;p38"/>
          <p:cNvSpPr/>
          <p:nvPr/>
        </p:nvSpPr>
        <p:spPr>
          <a:xfrm>
            <a:off x="6982032" y="6246898"/>
            <a:ext cx="1403018"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400" dirty="0">
                <a:solidFill>
                  <a:srgbClr val="000000"/>
                </a:solidFill>
                <a:latin typeface="Arial"/>
                <a:ea typeface="Arial"/>
                <a:cs typeface="Arial"/>
                <a:sym typeface="Arial"/>
              </a:rPr>
              <a:t>Full File. BAM</a:t>
            </a:r>
            <a:endParaRPr sz="1400" dirty="0">
              <a:solidFill>
                <a:srgbClr val="000000"/>
              </a:solidFill>
              <a:latin typeface="Arial"/>
              <a:ea typeface="Arial"/>
              <a:cs typeface="Arial"/>
              <a:sym typeface="Arial"/>
            </a:endParaRPr>
          </a:p>
        </p:txBody>
      </p:sp>
      <p:cxnSp>
        <p:nvCxnSpPr>
          <p:cNvPr id="428" name="Google Shape;428;p38"/>
          <p:cNvCxnSpPr>
            <a:cxnSpLocks/>
            <a:stCxn id="419" idx="2"/>
          </p:cNvCxnSpPr>
          <p:nvPr/>
        </p:nvCxnSpPr>
        <p:spPr>
          <a:xfrm>
            <a:off x="6376268" y="5004736"/>
            <a:ext cx="550263" cy="356599"/>
          </a:xfrm>
          <a:prstGeom prst="straightConnector1">
            <a:avLst/>
          </a:prstGeom>
          <a:noFill/>
          <a:ln w="19050" cap="flat" cmpd="sng">
            <a:solidFill>
              <a:schemeClr val="dk2"/>
            </a:solidFill>
            <a:prstDash val="solid"/>
            <a:round/>
            <a:headEnd type="none" w="sm" len="sm"/>
            <a:tailEnd type="triangle" w="lg" len="lg"/>
          </a:ln>
        </p:spPr>
      </p:cxnSp>
      <p:cxnSp>
        <p:nvCxnSpPr>
          <p:cNvPr id="429" name="Google Shape;429;p38"/>
          <p:cNvCxnSpPr>
            <a:cxnSpLocks/>
            <a:stCxn id="420" idx="2"/>
          </p:cNvCxnSpPr>
          <p:nvPr/>
        </p:nvCxnSpPr>
        <p:spPr>
          <a:xfrm>
            <a:off x="7138268" y="5004736"/>
            <a:ext cx="272988" cy="356599"/>
          </a:xfrm>
          <a:prstGeom prst="straightConnector1">
            <a:avLst/>
          </a:prstGeom>
          <a:noFill/>
          <a:ln w="19050" cap="flat" cmpd="sng">
            <a:solidFill>
              <a:schemeClr val="dk2"/>
            </a:solidFill>
            <a:prstDash val="solid"/>
            <a:round/>
            <a:headEnd type="none" w="sm" len="sm"/>
            <a:tailEnd type="triangle" w="lg" len="lg"/>
          </a:ln>
        </p:spPr>
      </p:cxnSp>
      <p:cxnSp>
        <p:nvCxnSpPr>
          <p:cNvPr id="430" name="Google Shape;430;p38"/>
          <p:cNvCxnSpPr>
            <a:cxnSpLocks/>
            <a:stCxn id="421" idx="2"/>
          </p:cNvCxnSpPr>
          <p:nvPr/>
        </p:nvCxnSpPr>
        <p:spPr>
          <a:xfrm flipH="1">
            <a:off x="7866791" y="5004736"/>
            <a:ext cx="109677" cy="393046"/>
          </a:xfrm>
          <a:prstGeom prst="straightConnector1">
            <a:avLst/>
          </a:prstGeom>
          <a:noFill/>
          <a:ln w="19050" cap="flat" cmpd="sng">
            <a:solidFill>
              <a:schemeClr val="dk2"/>
            </a:solidFill>
            <a:prstDash val="solid"/>
            <a:round/>
            <a:headEnd type="none" w="sm" len="sm"/>
            <a:tailEnd type="triangle" w="lg" len="lg"/>
          </a:ln>
        </p:spPr>
      </p:cxnSp>
      <p:cxnSp>
        <p:nvCxnSpPr>
          <p:cNvPr id="431" name="Google Shape;431;p38"/>
          <p:cNvCxnSpPr>
            <a:cxnSpLocks/>
            <a:stCxn id="422" idx="2"/>
          </p:cNvCxnSpPr>
          <p:nvPr/>
        </p:nvCxnSpPr>
        <p:spPr>
          <a:xfrm flipH="1">
            <a:off x="8274857" y="5004736"/>
            <a:ext cx="539811" cy="333866"/>
          </a:xfrm>
          <a:prstGeom prst="straightConnector1">
            <a:avLst/>
          </a:prstGeom>
          <a:noFill/>
          <a:ln w="19050" cap="flat" cmpd="sng">
            <a:solidFill>
              <a:schemeClr val="dk2"/>
            </a:solidFill>
            <a:prstDash val="solid"/>
            <a:round/>
            <a:headEnd type="none" w="sm" len="sm"/>
            <a:tailEnd type="triangle" w="lg" len="lg"/>
          </a:ln>
        </p:spPr>
      </p:cxnSp>
      <p:sp>
        <p:nvSpPr>
          <p:cNvPr id="51" name="Google Shape;427;p38">
            <a:extLst>
              <a:ext uri="{FF2B5EF4-FFF2-40B4-BE49-F238E27FC236}">
                <a16:creationId xmlns:a16="http://schemas.microsoft.com/office/drawing/2014/main" id="{BCB90284-779E-2F4C-8906-1BA6D0227C57}"/>
              </a:ext>
            </a:extLst>
          </p:cNvPr>
          <p:cNvSpPr/>
          <p:nvPr/>
        </p:nvSpPr>
        <p:spPr>
          <a:xfrm>
            <a:off x="6249759" y="53743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a:solidFill>
                  <a:srgbClr val="000000"/>
                </a:solidFill>
                <a:latin typeface="Arial"/>
                <a:ea typeface="Arial"/>
                <a:cs typeface="Arial"/>
                <a:sym typeface="Arial"/>
              </a:rPr>
              <a:t>Piece1.bam</a:t>
            </a:r>
            <a:endParaRPr sz="1200" dirty="0">
              <a:solidFill>
                <a:srgbClr val="000000"/>
              </a:solidFill>
              <a:latin typeface="Arial"/>
              <a:ea typeface="Arial"/>
              <a:cs typeface="Arial"/>
              <a:sym typeface="Arial"/>
            </a:endParaRPr>
          </a:p>
        </p:txBody>
      </p:sp>
      <p:sp>
        <p:nvSpPr>
          <p:cNvPr id="52" name="Google Shape;427;p38">
            <a:extLst>
              <a:ext uri="{FF2B5EF4-FFF2-40B4-BE49-F238E27FC236}">
                <a16:creationId xmlns:a16="http://schemas.microsoft.com/office/drawing/2014/main" id="{A8BC6AAD-1695-2644-B607-E2508451D0B3}"/>
              </a:ext>
            </a:extLst>
          </p:cNvPr>
          <p:cNvSpPr/>
          <p:nvPr/>
        </p:nvSpPr>
        <p:spPr>
          <a:xfrm>
            <a:off x="8003181" y="53544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err="1">
                <a:solidFill>
                  <a:srgbClr val="000000"/>
                </a:solidFill>
                <a:latin typeface="Arial"/>
                <a:ea typeface="Arial"/>
                <a:cs typeface="Arial"/>
                <a:sym typeface="Arial"/>
              </a:rPr>
              <a:t>PieceN.bam</a:t>
            </a:r>
            <a:endParaRPr sz="1200" dirty="0">
              <a:solidFill>
                <a:srgbClr val="000000"/>
              </a:solidFill>
              <a:latin typeface="Arial"/>
              <a:ea typeface="Arial"/>
              <a:cs typeface="Arial"/>
              <a:sym typeface="Arial"/>
            </a:endParaRPr>
          </a:p>
        </p:txBody>
      </p:sp>
      <p:sp>
        <p:nvSpPr>
          <p:cNvPr id="2" name="Right Brace 1">
            <a:extLst>
              <a:ext uri="{FF2B5EF4-FFF2-40B4-BE49-F238E27FC236}">
                <a16:creationId xmlns:a16="http://schemas.microsoft.com/office/drawing/2014/main" id="{834D2F11-C182-A041-A14D-422C993DAB9D}"/>
              </a:ext>
            </a:extLst>
          </p:cNvPr>
          <p:cNvSpPr/>
          <p:nvPr/>
        </p:nvSpPr>
        <p:spPr>
          <a:xfrm>
            <a:off x="9128961" y="3599490"/>
            <a:ext cx="624639" cy="1775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51A4C54-3303-D642-956A-E06D0CE095C3}"/>
              </a:ext>
            </a:extLst>
          </p:cNvPr>
          <p:cNvSpPr txBox="1"/>
          <p:nvPr/>
        </p:nvSpPr>
        <p:spPr>
          <a:xfrm>
            <a:off x="9614080" y="4450250"/>
            <a:ext cx="2584026" cy="369332"/>
          </a:xfrm>
          <a:prstGeom prst="rect">
            <a:avLst/>
          </a:prstGeom>
          <a:noFill/>
        </p:spPr>
        <p:txBody>
          <a:bodyPr wrap="square" rtlCol="0">
            <a:spAutoFit/>
          </a:bodyPr>
          <a:lstStyle/>
          <a:p>
            <a:r>
              <a:rPr lang="en-US" dirty="0"/>
              <a:t>N Computers</a:t>
            </a:r>
          </a:p>
        </p:txBody>
      </p:sp>
      <p:sp>
        <p:nvSpPr>
          <p:cNvPr id="13" name="TextBox 12">
            <a:extLst>
              <a:ext uri="{FF2B5EF4-FFF2-40B4-BE49-F238E27FC236}">
                <a16:creationId xmlns:a16="http://schemas.microsoft.com/office/drawing/2014/main" id="{87FA7D5C-B5EF-3044-9F5E-411BF3B9E5C9}"/>
              </a:ext>
            </a:extLst>
          </p:cNvPr>
          <p:cNvSpPr txBox="1"/>
          <p:nvPr/>
        </p:nvSpPr>
        <p:spPr>
          <a:xfrm>
            <a:off x="5694937" y="3513804"/>
            <a:ext cx="1066510" cy="307777"/>
          </a:xfrm>
          <a:prstGeom prst="rect">
            <a:avLst/>
          </a:prstGeom>
          <a:noFill/>
          <a:ln>
            <a:solidFill>
              <a:schemeClr val="tx1"/>
            </a:solidFill>
          </a:ln>
        </p:spPr>
        <p:txBody>
          <a:bodyPr wrap="none" rtlCol="0">
            <a:spAutoFit/>
          </a:bodyPr>
          <a:lstStyle/>
          <a:p>
            <a:r>
              <a:rPr lang="en-US" sz="1400" dirty="0"/>
              <a:t>Piece1.fastq</a:t>
            </a:r>
          </a:p>
        </p:txBody>
      </p:sp>
      <p:sp>
        <p:nvSpPr>
          <p:cNvPr id="14" name="TextBox 13">
            <a:extLst>
              <a:ext uri="{FF2B5EF4-FFF2-40B4-BE49-F238E27FC236}">
                <a16:creationId xmlns:a16="http://schemas.microsoft.com/office/drawing/2014/main" id="{FC271FF4-F6E3-F346-842D-ECB7028BD669}"/>
              </a:ext>
            </a:extLst>
          </p:cNvPr>
          <p:cNvSpPr txBox="1"/>
          <p:nvPr/>
        </p:nvSpPr>
        <p:spPr>
          <a:xfrm>
            <a:off x="8500375" y="2588164"/>
            <a:ext cx="1376018" cy="369332"/>
          </a:xfrm>
          <a:prstGeom prst="rect">
            <a:avLst/>
          </a:prstGeom>
          <a:noFill/>
        </p:spPr>
        <p:txBody>
          <a:bodyPr wrap="none" rtlCol="0">
            <a:spAutoFit/>
          </a:bodyPr>
          <a:lstStyle/>
          <a:p>
            <a:r>
              <a:rPr lang="en-US" dirty="0"/>
              <a:t>Full </a:t>
            </a:r>
            <a:r>
              <a:rPr lang="en-US" dirty="0" err="1"/>
              <a:t>file.fastq</a:t>
            </a:r>
            <a:endParaRPr lang="en-US" dirty="0"/>
          </a:p>
        </p:txBody>
      </p:sp>
      <p:sp>
        <p:nvSpPr>
          <p:cNvPr id="40" name="TextBox 39">
            <a:extLst>
              <a:ext uri="{FF2B5EF4-FFF2-40B4-BE49-F238E27FC236}">
                <a16:creationId xmlns:a16="http://schemas.microsoft.com/office/drawing/2014/main" id="{D7FE9AEC-5EB6-0947-9CB9-85F4DFB79FE4}"/>
              </a:ext>
            </a:extLst>
          </p:cNvPr>
          <p:cNvSpPr txBox="1"/>
          <p:nvPr/>
        </p:nvSpPr>
        <p:spPr>
          <a:xfrm>
            <a:off x="6708958" y="3421249"/>
            <a:ext cx="1066510" cy="307777"/>
          </a:xfrm>
          <a:prstGeom prst="rect">
            <a:avLst/>
          </a:prstGeom>
          <a:noFill/>
          <a:ln>
            <a:solidFill>
              <a:schemeClr val="tx1"/>
            </a:solidFill>
          </a:ln>
        </p:spPr>
        <p:txBody>
          <a:bodyPr wrap="none" rtlCol="0">
            <a:spAutoFit/>
          </a:bodyPr>
          <a:lstStyle/>
          <a:p>
            <a:r>
              <a:rPr lang="en-US" sz="1400" dirty="0"/>
              <a:t>Piece2.fastq</a:t>
            </a:r>
          </a:p>
        </p:txBody>
      </p:sp>
      <p:sp>
        <p:nvSpPr>
          <p:cNvPr id="41" name="TextBox 40">
            <a:extLst>
              <a:ext uri="{FF2B5EF4-FFF2-40B4-BE49-F238E27FC236}">
                <a16:creationId xmlns:a16="http://schemas.microsoft.com/office/drawing/2014/main" id="{1B776BAB-5ECD-FB4D-B052-80C52AF6AD1C}"/>
              </a:ext>
            </a:extLst>
          </p:cNvPr>
          <p:cNvSpPr txBox="1"/>
          <p:nvPr/>
        </p:nvSpPr>
        <p:spPr>
          <a:xfrm>
            <a:off x="8322086" y="3351660"/>
            <a:ext cx="1090555" cy="307777"/>
          </a:xfrm>
          <a:prstGeom prst="rect">
            <a:avLst/>
          </a:prstGeom>
          <a:noFill/>
          <a:ln>
            <a:solidFill>
              <a:schemeClr val="tx1"/>
            </a:solidFill>
          </a:ln>
        </p:spPr>
        <p:txBody>
          <a:bodyPr wrap="none" rtlCol="0">
            <a:spAutoFit/>
          </a:bodyPr>
          <a:lstStyle/>
          <a:p>
            <a:r>
              <a:rPr lang="en-US" sz="1400" dirty="0" err="1"/>
              <a:t>PieceN.fastq</a:t>
            </a:r>
            <a:endParaRPr lang="en-US" sz="1400" dirty="0"/>
          </a:p>
        </p:txBody>
      </p:sp>
      <p:sp>
        <p:nvSpPr>
          <p:cNvPr id="42" name="TextBox 41">
            <a:extLst>
              <a:ext uri="{FF2B5EF4-FFF2-40B4-BE49-F238E27FC236}">
                <a16:creationId xmlns:a16="http://schemas.microsoft.com/office/drawing/2014/main" id="{D2EF1065-333F-214A-AFDD-34FB083C9012}"/>
              </a:ext>
            </a:extLst>
          </p:cNvPr>
          <p:cNvSpPr txBox="1"/>
          <p:nvPr/>
        </p:nvSpPr>
        <p:spPr>
          <a:xfrm>
            <a:off x="7857894" y="3369617"/>
            <a:ext cx="319318" cy="307777"/>
          </a:xfrm>
          <a:prstGeom prst="rect">
            <a:avLst/>
          </a:prstGeom>
          <a:noFill/>
          <a:ln>
            <a:solidFill>
              <a:schemeClr val="tx1"/>
            </a:solidFill>
          </a:ln>
        </p:spPr>
        <p:txBody>
          <a:bodyPr wrap="none" rtlCol="0">
            <a:spAutoFit/>
          </a:bodyPr>
          <a:lstStyle/>
          <a:p>
            <a:r>
              <a:rPr lang="en-US" sz="1400" dirty="0"/>
              <a:t>…</a:t>
            </a:r>
          </a:p>
        </p:txBody>
      </p:sp>
      <p:sp>
        <p:nvSpPr>
          <p:cNvPr id="53" name="TextBox 52">
            <a:extLst>
              <a:ext uri="{FF2B5EF4-FFF2-40B4-BE49-F238E27FC236}">
                <a16:creationId xmlns:a16="http://schemas.microsoft.com/office/drawing/2014/main" id="{05AA41CC-7E05-C04C-86E5-F9BB9DEF5371}"/>
              </a:ext>
            </a:extLst>
          </p:cNvPr>
          <p:cNvSpPr txBox="1"/>
          <p:nvPr/>
        </p:nvSpPr>
        <p:spPr>
          <a:xfrm>
            <a:off x="7523882" y="5381030"/>
            <a:ext cx="319318" cy="307777"/>
          </a:xfrm>
          <a:prstGeom prst="rect">
            <a:avLst/>
          </a:prstGeom>
          <a:noFill/>
          <a:ln>
            <a:solidFill>
              <a:schemeClr val="tx1"/>
            </a:solidFill>
          </a:ln>
        </p:spPr>
        <p:txBody>
          <a:bodyPr wrap="none" rtlCol="0">
            <a:spAutoFit/>
          </a:bodyPr>
          <a:lstStyle/>
          <a:p>
            <a:r>
              <a:rPr lang="en-US" sz="1400" dirty="0"/>
              <a:t>…</a:t>
            </a:r>
          </a:p>
        </p:txBody>
      </p:sp>
      <p:cxnSp>
        <p:nvCxnSpPr>
          <p:cNvPr id="54" name="Google Shape;428;p38">
            <a:extLst>
              <a:ext uri="{FF2B5EF4-FFF2-40B4-BE49-F238E27FC236}">
                <a16:creationId xmlns:a16="http://schemas.microsoft.com/office/drawing/2014/main" id="{FDB570AF-4373-244B-83D7-10EEB5512B47}"/>
              </a:ext>
            </a:extLst>
          </p:cNvPr>
          <p:cNvCxnSpPr>
            <a:cxnSpLocks/>
          </p:cNvCxnSpPr>
          <p:nvPr/>
        </p:nvCxnSpPr>
        <p:spPr>
          <a:xfrm>
            <a:off x="6823975" y="5819779"/>
            <a:ext cx="254956" cy="334036"/>
          </a:xfrm>
          <a:prstGeom prst="straightConnector1">
            <a:avLst/>
          </a:prstGeom>
          <a:noFill/>
          <a:ln w="19050" cap="flat" cmpd="sng">
            <a:solidFill>
              <a:schemeClr val="dk2"/>
            </a:solidFill>
            <a:prstDash val="solid"/>
            <a:round/>
            <a:headEnd type="none" w="sm" len="sm"/>
            <a:tailEnd type="triangle" w="lg" len="lg"/>
          </a:ln>
        </p:spPr>
      </p:cxnSp>
      <p:cxnSp>
        <p:nvCxnSpPr>
          <p:cNvPr id="55" name="Google Shape;429;p38">
            <a:extLst>
              <a:ext uri="{FF2B5EF4-FFF2-40B4-BE49-F238E27FC236}">
                <a16:creationId xmlns:a16="http://schemas.microsoft.com/office/drawing/2014/main" id="{7F256DF7-F922-114C-A991-190B10C6E081}"/>
              </a:ext>
            </a:extLst>
          </p:cNvPr>
          <p:cNvCxnSpPr>
            <a:cxnSpLocks/>
          </p:cNvCxnSpPr>
          <p:nvPr/>
        </p:nvCxnSpPr>
        <p:spPr>
          <a:xfrm>
            <a:off x="7563656" y="5760935"/>
            <a:ext cx="0" cy="392880"/>
          </a:xfrm>
          <a:prstGeom prst="straightConnector1">
            <a:avLst/>
          </a:prstGeom>
          <a:noFill/>
          <a:ln w="19050" cap="flat" cmpd="sng">
            <a:solidFill>
              <a:schemeClr val="dk2"/>
            </a:solidFill>
            <a:prstDash val="solid"/>
            <a:round/>
            <a:headEnd type="none" w="sm" len="sm"/>
            <a:tailEnd type="triangle" w="lg" len="lg"/>
          </a:ln>
        </p:spPr>
      </p:cxnSp>
      <p:cxnSp>
        <p:nvCxnSpPr>
          <p:cNvPr id="56" name="Google Shape;430;p38">
            <a:extLst>
              <a:ext uri="{FF2B5EF4-FFF2-40B4-BE49-F238E27FC236}">
                <a16:creationId xmlns:a16="http://schemas.microsoft.com/office/drawing/2014/main" id="{41BDBE87-7480-0F4F-89F1-C4293BFCCE3D}"/>
              </a:ext>
            </a:extLst>
          </p:cNvPr>
          <p:cNvCxnSpPr>
            <a:cxnSpLocks/>
          </p:cNvCxnSpPr>
          <p:nvPr/>
        </p:nvCxnSpPr>
        <p:spPr>
          <a:xfrm flipH="1">
            <a:off x="7823032" y="5781562"/>
            <a:ext cx="1" cy="372253"/>
          </a:xfrm>
          <a:prstGeom prst="straightConnector1">
            <a:avLst/>
          </a:prstGeom>
          <a:noFill/>
          <a:ln w="19050" cap="flat" cmpd="sng">
            <a:solidFill>
              <a:schemeClr val="dk2"/>
            </a:solidFill>
            <a:prstDash val="solid"/>
            <a:round/>
            <a:headEnd type="none" w="sm" len="sm"/>
            <a:tailEnd type="triangle" w="lg" len="lg"/>
          </a:ln>
        </p:spPr>
      </p:cxnSp>
      <p:cxnSp>
        <p:nvCxnSpPr>
          <p:cNvPr id="57" name="Google Shape;431;p38">
            <a:extLst>
              <a:ext uri="{FF2B5EF4-FFF2-40B4-BE49-F238E27FC236}">
                <a16:creationId xmlns:a16="http://schemas.microsoft.com/office/drawing/2014/main" id="{DB605A72-FAFC-9541-9862-6DAA86272F0E}"/>
              </a:ext>
            </a:extLst>
          </p:cNvPr>
          <p:cNvCxnSpPr>
            <a:cxnSpLocks/>
          </p:cNvCxnSpPr>
          <p:nvPr/>
        </p:nvCxnSpPr>
        <p:spPr>
          <a:xfrm flipH="1">
            <a:off x="8017553" y="5760935"/>
            <a:ext cx="409704" cy="409023"/>
          </a:xfrm>
          <a:prstGeom prst="straightConnector1">
            <a:avLst/>
          </a:prstGeom>
          <a:noFill/>
          <a:ln w="19050" cap="flat" cmpd="sng">
            <a:solidFill>
              <a:schemeClr val="dk2"/>
            </a:solidFill>
            <a:prstDash val="solid"/>
            <a:round/>
            <a:headEnd type="none" w="sm" len="sm"/>
            <a:tailEnd type="triangle" w="lg" len="lg"/>
          </a:ln>
        </p:spPr>
      </p:cxnSp>
      <p:sp>
        <p:nvSpPr>
          <p:cNvPr id="43" name="Google Shape;503;p52">
            <a:extLst>
              <a:ext uri="{FF2B5EF4-FFF2-40B4-BE49-F238E27FC236}">
                <a16:creationId xmlns:a16="http://schemas.microsoft.com/office/drawing/2014/main" id="{2F989048-B05A-DC46-BBB8-8B50CA3C43A6}"/>
              </a:ext>
            </a:extLst>
          </p:cNvPr>
          <p:cNvSpPr/>
          <p:nvPr/>
        </p:nvSpPr>
        <p:spPr>
          <a:xfrm>
            <a:off x="236734" y="5627368"/>
            <a:ext cx="1480500"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600"/>
              <a:t>@read1</a:t>
            </a:r>
            <a:endParaRPr sz="600"/>
          </a:p>
          <a:p>
            <a:pPr marL="0" lvl="0" indent="0" algn="l" rtl="0">
              <a:spcBef>
                <a:spcPts val="0"/>
              </a:spcBef>
              <a:spcAft>
                <a:spcPts val="0"/>
              </a:spcAft>
              <a:buNone/>
            </a:pPr>
            <a:r>
              <a:rPr lang="en-GB" sz="600"/>
              <a:t>ACGTANATCN</a:t>
            </a:r>
            <a:endParaRPr sz="600"/>
          </a:p>
          <a:p>
            <a:pPr marL="0" lvl="0" indent="0" algn="l" rtl="0">
              <a:spcBef>
                <a:spcPts val="0"/>
              </a:spcBef>
              <a:spcAft>
                <a:spcPts val="0"/>
              </a:spcAft>
              <a:buNone/>
            </a:pPr>
            <a:r>
              <a:rPr lang="en-GB" sz="600"/>
              <a:t>+</a:t>
            </a:r>
            <a:endParaRPr sz="600"/>
          </a:p>
          <a:p>
            <a:pPr marL="0" lvl="0" indent="0" algn="l" rtl="0">
              <a:spcBef>
                <a:spcPts val="0"/>
              </a:spcBef>
              <a:spcAft>
                <a:spcPts val="0"/>
              </a:spcAft>
              <a:buNone/>
            </a:pPr>
            <a:r>
              <a:rPr lang="en-GB" sz="600"/>
              <a:t>$$%SSG$%££@</a:t>
            </a:r>
            <a:endParaRPr sz="600"/>
          </a:p>
          <a:p>
            <a:pPr marL="0" lvl="0" indent="0" algn="l" rtl="0">
              <a:spcBef>
                <a:spcPts val="0"/>
              </a:spcBef>
              <a:spcAft>
                <a:spcPts val="0"/>
              </a:spcAft>
              <a:buNone/>
            </a:pPr>
            <a:r>
              <a:rPr lang="en-GB" sz="600"/>
              <a:t>@read2</a:t>
            </a:r>
            <a:endParaRPr sz="600"/>
          </a:p>
          <a:p>
            <a:pPr marL="0" lvl="0" indent="0" algn="l" rtl="0">
              <a:spcBef>
                <a:spcPts val="0"/>
              </a:spcBef>
              <a:spcAft>
                <a:spcPts val="0"/>
              </a:spcAft>
              <a:buNone/>
            </a:pPr>
            <a:r>
              <a:rPr lang="en-GB" sz="600"/>
              <a:t>AGCNTNCTCA</a:t>
            </a:r>
            <a:endParaRPr sz="600"/>
          </a:p>
          <a:p>
            <a:pPr marL="0" lvl="0" indent="0" algn="l" rtl="0">
              <a:spcBef>
                <a:spcPts val="0"/>
              </a:spcBef>
              <a:spcAft>
                <a:spcPts val="0"/>
              </a:spcAft>
              <a:buNone/>
            </a:pPr>
            <a:r>
              <a:rPr lang="en-GB" sz="600"/>
              <a:t>+</a:t>
            </a:r>
            <a:endParaRPr sz="600"/>
          </a:p>
          <a:p>
            <a:pPr marL="0" lvl="0" indent="0" algn="l" rtl="0">
              <a:spcBef>
                <a:spcPts val="0"/>
              </a:spcBef>
              <a:spcAft>
                <a:spcPts val="0"/>
              </a:spcAft>
              <a:buNone/>
            </a:pPr>
            <a:r>
              <a:rPr lang="en-GB" sz="600"/>
              <a:t>£$$%£$%%^&amp;</a:t>
            </a:r>
            <a:endParaRPr sz="600"/>
          </a:p>
        </p:txBody>
      </p:sp>
      <p:sp>
        <p:nvSpPr>
          <p:cNvPr id="44" name="Google Shape;504;p52">
            <a:extLst>
              <a:ext uri="{FF2B5EF4-FFF2-40B4-BE49-F238E27FC236}">
                <a16:creationId xmlns:a16="http://schemas.microsoft.com/office/drawing/2014/main" id="{04F27766-7AA9-F040-B762-40B34A2B5D94}"/>
              </a:ext>
            </a:extLst>
          </p:cNvPr>
          <p:cNvSpPr/>
          <p:nvPr/>
        </p:nvSpPr>
        <p:spPr>
          <a:xfrm>
            <a:off x="3596459" y="5808793"/>
            <a:ext cx="678600"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BAM</a:t>
            </a:r>
            <a:endParaRPr dirty="0"/>
          </a:p>
        </p:txBody>
      </p:sp>
      <p:pic>
        <p:nvPicPr>
          <p:cNvPr id="45" name="Google Shape;505;p52" descr="server.png">
            <a:extLst>
              <a:ext uri="{FF2B5EF4-FFF2-40B4-BE49-F238E27FC236}">
                <a16:creationId xmlns:a16="http://schemas.microsoft.com/office/drawing/2014/main" id="{30DEC6A1-CEF4-DC45-80ED-C79A9BB4F8E3}"/>
              </a:ext>
            </a:extLst>
          </p:cNvPr>
          <p:cNvPicPr preferRelativeResize="0"/>
          <p:nvPr/>
        </p:nvPicPr>
        <p:blipFill>
          <a:blip r:embed="rId4">
            <a:alphaModFix/>
          </a:blip>
          <a:stretch>
            <a:fillRect/>
          </a:stretch>
        </p:blipFill>
        <p:spPr>
          <a:xfrm>
            <a:off x="2380622" y="5646043"/>
            <a:ext cx="628650" cy="857250"/>
          </a:xfrm>
          <a:prstGeom prst="rect">
            <a:avLst/>
          </a:prstGeom>
          <a:noFill/>
          <a:ln>
            <a:noFill/>
          </a:ln>
        </p:spPr>
      </p:pic>
      <p:cxnSp>
        <p:nvCxnSpPr>
          <p:cNvPr id="46" name="Google Shape;506;p52">
            <a:extLst>
              <a:ext uri="{FF2B5EF4-FFF2-40B4-BE49-F238E27FC236}">
                <a16:creationId xmlns:a16="http://schemas.microsoft.com/office/drawing/2014/main" id="{BBAF5FF4-C3DF-7E49-B491-39284135FEF3}"/>
              </a:ext>
            </a:extLst>
          </p:cNvPr>
          <p:cNvCxnSpPr/>
          <p:nvPr/>
        </p:nvCxnSpPr>
        <p:spPr>
          <a:xfrm rot="10800000" flipH="1">
            <a:off x="1739784" y="5914443"/>
            <a:ext cx="622800" cy="217800"/>
          </a:xfrm>
          <a:prstGeom prst="straightConnector1">
            <a:avLst/>
          </a:prstGeom>
          <a:noFill/>
          <a:ln w="19050" cap="flat" cmpd="sng">
            <a:solidFill>
              <a:schemeClr val="dk2"/>
            </a:solidFill>
            <a:prstDash val="solid"/>
            <a:round/>
            <a:headEnd type="none" w="med" len="med"/>
            <a:tailEnd type="triangle" w="med" len="med"/>
          </a:ln>
        </p:spPr>
      </p:cxnSp>
      <p:cxnSp>
        <p:nvCxnSpPr>
          <p:cNvPr id="47" name="Google Shape;507;p52">
            <a:extLst>
              <a:ext uri="{FF2B5EF4-FFF2-40B4-BE49-F238E27FC236}">
                <a16:creationId xmlns:a16="http://schemas.microsoft.com/office/drawing/2014/main" id="{BF978978-2D77-DA4E-913D-6D161E8ED3CF}"/>
              </a:ext>
            </a:extLst>
          </p:cNvPr>
          <p:cNvCxnSpPr/>
          <p:nvPr/>
        </p:nvCxnSpPr>
        <p:spPr>
          <a:xfrm rot="10800000" flipH="1">
            <a:off x="1739822" y="6150868"/>
            <a:ext cx="640800" cy="31800"/>
          </a:xfrm>
          <a:prstGeom prst="straightConnector1">
            <a:avLst/>
          </a:prstGeom>
          <a:noFill/>
          <a:ln w="19050" cap="flat" cmpd="sng">
            <a:solidFill>
              <a:schemeClr val="dk2"/>
            </a:solidFill>
            <a:prstDash val="solid"/>
            <a:round/>
            <a:headEnd type="none" w="med" len="med"/>
            <a:tailEnd type="triangle" w="med" len="med"/>
          </a:ln>
        </p:spPr>
      </p:cxnSp>
      <p:cxnSp>
        <p:nvCxnSpPr>
          <p:cNvPr id="48" name="Google Shape;508;p52">
            <a:extLst>
              <a:ext uri="{FF2B5EF4-FFF2-40B4-BE49-F238E27FC236}">
                <a16:creationId xmlns:a16="http://schemas.microsoft.com/office/drawing/2014/main" id="{4DF66F09-B207-264D-9939-CD92B3C31438}"/>
              </a:ext>
            </a:extLst>
          </p:cNvPr>
          <p:cNvCxnSpPr/>
          <p:nvPr/>
        </p:nvCxnSpPr>
        <p:spPr>
          <a:xfrm>
            <a:off x="1733034" y="6203293"/>
            <a:ext cx="631800" cy="150600"/>
          </a:xfrm>
          <a:prstGeom prst="straightConnector1">
            <a:avLst/>
          </a:prstGeom>
          <a:noFill/>
          <a:ln w="19050" cap="flat" cmpd="sng">
            <a:solidFill>
              <a:schemeClr val="dk2"/>
            </a:solidFill>
            <a:prstDash val="solid"/>
            <a:round/>
            <a:headEnd type="none" w="med" len="med"/>
            <a:tailEnd type="triangle" w="med" len="med"/>
          </a:ln>
        </p:spPr>
      </p:cxnSp>
      <p:cxnSp>
        <p:nvCxnSpPr>
          <p:cNvPr id="49" name="Google Shape;509;p52">
            <a:extLst>
              <a:ext uri="{FF2B5EF4-FFF2-40B4-BE49-F238E27FC236}">
                <a16:creationId xmlns:a16="http://schemas.microsoft.com/office/drawing/2014/main" id="{E6B18DDC-91DD-4347-9B06-307B29DEC0C7}"/>
              </a:ext>
            </a:extLst>
          </p:cNvPr>
          <p:cNvCxnSpPr>
            <a:stCxn id="43" idx="3"/>
          </p:cNvCxnSpPr>
          <p:nvPr/>
        </p:nvCxnSpPr>
        <p:spPr>
          <a:xfrm rot="10800000" flipH="1">
            <a:off x="1717234" y="5761768"/>
            <a:ext cx="611700" cy="312900"/>
          </a:xfrm>
          <a:prstGeom prst="straightConnector1">
            <a:avLst/>
          </a:prstGeom>
          <a:noFill/>
          <a:ln w="19050" cap="flat" cmpd="sng">
            <a:solidFill>
              <a:schemeClr val="dk2"/>
            </a:solidFill>
            <a:prstDash val="solid"/>
            <a:round/>
            <a:headEnd type="none" w="med" len="med"/>
            <a:tailEnd type="triangle" w="med" len="med"/>
          </a:ln>
        </p:spPr>
      </p:cxnSp>
      <p:cxnSp>
        <p:nvCxnSpPr>
          <p:cNvPr id="50" name="Google Shape;510;p52">
            <a:extLst>
              <a:ext uri="{FF2B5EF4-FFF2-40B4-BE49-F238E27FC236}">
                <a16:creationId xmlns:a16="http://schemas.microsoft.com/office/drawing/2014/main" id="{EFA8B341-ABE5-BA46-8700-EC9EA10C0743}"/>
              </a:ext>
            </a:extLst>
          </p:cNvPr>
          <p:cNvCxnSpPr/>
          <p:nvPr/>
        </p:nvCxnSpPr>
        <p:spPr>
          <a:xfrm rot="10800000" flipH="1">
            <a:off x="2955647" y="5989243"/>
            <a:ext cx="640800" cy="31800"/>
          </a:xfrm>
          <a:prstGeom prst="straightConnector1">
            <a:avLst/>
          </a:prstGeom>
          <a:noFill/>
          <a:ln w="19050" cap="flat" cmpd="sng">
            <a:solidFill>
              <a:schemeClr val="dk2"/>
            </a:solidFill>
            <a:prstDash val="solid"/>
            <a:round/>
            <a:headEnd type="none" w="med" len="med"/>
            <a:tailEnd type="triangle" w="med" len="med"/>
          </a:ln>
        </p:spPr>
      </p:cxnSp>
      <p:cxnSp>
        <p:nvCxnSpPr>
          <p:cNvPr id="58" name="Google Shape;511;p52">
            <a:extLst>
              <a:ext uri="{FF2B5EF4-FFF2-40B4-BE49-F238E27FC236}">
                <a16:creationId xmlns:a16="http://schemas.microsoft.com/office/drawing/2014/main" id="{C4586BD4-A2FD-C444-B74A-48E5EF5DD2EE}"/>
              </a:ext>
            </a:extLst>
          </p:cNvPr>
          <p:cNvCxnSpPr/>
          <p:nvPr/>
        </p:nvCxnSpPr>
        <p:spPr>
          <a:xfrm rot="10800000" flipH="1">
            <a:off x="2964659" y="6021043"/>
            <a:ext cx="622800" cy="217800"/>
          </a:xfrm>
          <a:prstGeom prst="straightConnector1">
            <a:avLst/>
          </a:prstGeom>
          <a:noFill/>
          <a:ln w="19050" cap="flat" cmpd="sng">
            <a:solidFill>
              <a:schemeClr val="dk2"/>
            </a:solidFill>
            <a:prstDash val="solid"/>
            <a:round/>
            <a:headEnd type="none" w="med" len="med"/>
            <a:tailEnd type="triangle" w="med" len="med"/>
          </a:ln>
        </p:spPr>
      </p:cxnSp>
      <p:cxnSp>
        <p:nvCxnSpPr>
          <p:cNvPr id="59" name="Google Shape;512;p52">
            <a:extLst>
              <a:ext uri="{FF2B5EF4-FFF2-40B4-BE49-F238E27FC236}">
                <a16:creationId xmlns:a16="http://schemas.microsoft.com/office/drawing/2014/main" id="{A291C96A-66B5-B445-B099-A82B21E7784E}"/>
              </a:ext>
            </a:extLst>
          </p:cNvPr>
          <p:cNvCxnSpPr/>
          <p:nvPr/>
        </p:nvCxnSpPr>
        <p:spPr>
          <a:xfrm>
            <a:off x="2955659" y="5766718"/>
            <a:ext cx="631800" cy="150600"/>
          </a:xfrm>
          <a:prstGeom prst="straightConnector1">
            <a:avLst/>
          </a:prstGeom>
          <a:noFill/>
          <a:ln w="19050" cap="flat" cmpd="sng">
            <a:solidFill>
              <a:schemeClr val="dk2"/>
            </a:solidFill>
            <a:prstDash val="solid"/>
            <a:round/>
            <a:headEnd type="none" w="med" len="med"/>
            <a:tailEnd type="triangle" w="med" len="med"/>
          </a:ln>
        </p:spPr>
      </p:cxnSp>
      <p:cxnSp>
        <p:nvCxnSpPr>
          <p:cNvPr id="60" name="Google Shape;513;p52">
            <a:extLst>
              <a:ext uri="{FF2B5EF4-FFF2-40B4-BE49-F238E27FC236}">
                <a16:creationId xmlns:a16="http://schemas.microsoft.com/office/drawing/2014/main" id="{7DA44087-CA8E-6149-A5AB-3ACAF0EFC32A}"/>
              </a:ext>
            </a:extLst>
          </p:cNvPr>
          <p:cNvCxnSpPr/>
          <p:nvPr/>
        </p:nvCxnSpPr>
        <p:spPr>
          <a:xfrm rot="10800000" flipH="1">
            <a:off x="2965709" y="6092968"/>
            <a:ext cx="611700" cy="3129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613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39" y="934847"/>
            <a:ext cx="8383195"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50Mbp bwa mem = 5 CPU minutes. </a:t>
            </a:r>
          </a:p>
          <a:p>
            <a:pPr>
              <a:buClr>
                <a:srgbClr val="004869"/>
              </a:buClr>
              <a:buSzPts val="450"/>
            </a:pPr>
            <a:r>
              <a:rPr lang="en-GB" dirty="0">
                <a:solidFill>
                  <a:srgbClr val="000000"/>
                </a:solidFill>
                <a:latin typeface="Arial"/>
                <a:ea typeface="Arial"/>
                <a:cs typeface="Arial"/>
                <a:sym typeface="Arial"/>
              </a:rPr>
              <a:t>AND: 1 human genome sequenced at 45x = 150 </a:t>
            </a:r>
            <a:r>
              <a:rPr lang="en-GB"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How long will it take to align 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r>
              <a:rPr lang="en-GB" dirty="0">
                <a:solidFill>
                  <a:srgbClr val="000000"/>
                </a:solidFill>
                <a:latin typeface="Arial"/>
                <a:ea typeface="Arial"/>
                <a:cs typeface="Arial"/>
                <a:sym typeface="Arial"/>
              </a:rPr>
              <a:t>How many lots of 50Mb in 100Gb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3 x 10^3 </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5 x 3 x 10^3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a:t>
            </a:r>
            <a:r>
              <a:rPr lang="en-GB" dirty="0">
                <a:solidFill>
                  <a:srgbClr val="FF0000"/>
                </a:solidFill>
                <a:latin typeface="Arial"/>
                <a:ea typeface="Arial"/>
                <a:cs typeface="Arial"/>
                <a:sym typeface="Arial"/>
              </a:rPr>
              <a:t>10 days</a:t>
            </a:r>
            <a:r>
              <a:rPr lang="en-GB" dirty="0">
                <a:solidFill>
                  <a:srgbClr val="000000"/>
                </a:solidFill>
                <a:latin typeface="Arial"/>
                <a:ea typeface="Arial"/>
                <a:cs typeface="Arial"/>
                <a:sym typeface="Arial"/>
              </a:rPr>
              <a:t>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b="1" dirty="0">
                <a:solidFill>
                  <a:srgbClr val="FF0000"/>
                </a:solidFill>
                <a:latin typeface="Arial"/>
                <a:ea typeface="Arial"/>
                <a:cs typeface="Arial"/>
                <a:sym typeface="Arial"/>
              </a:rPr>
              <a:t>Compute Cluster with N nodes: Time of problem is reduced by N. </a:t>
            </a:r>
          </a:p>
          <a:p>
            <a:pPr>
              <a:spcBef>
                <a:spcPts val="370"/>
              </a:spcBef>
              <a:buClr>
                <a:srgbClr val="004869"/>
              </a:buClr>
              <a:buSzPts val="450"/>
            </a:pPr>
            <a:r>
              <a:rPr lang="en-GB" b="1" i="1" dirty="0">
                <a:solidFill>
                  <a:srgbClr val="FF0000"/>
                </a:solidFill>
                <a:latin typeface="Arial"/>
                <a:ea typeface="Arial"/>
                <a:cs typeface="Arial"/>
                <a:sym typeface="Arial"/>
              </a:rPr>
              <a:t>E.g. if you have dedicated 200 nodes, the time for alignment drops to</a:t>
            </a:r>
            <a:r>
              <a:rPr lang="en-GB" b="1" i="1" dirty="0">
                <a:solidFill>
                  <a:srgbClr val="000000"/>
                </a:solidFill>
                <a:latin typeface="Arial"/>
                <a:ea typeface="Arial"/>
                <a:cs typeface="Arial"/>
                <a:sym typeface="Arial"/>
              </a:rPr>
              <a:t> </a:t>
            </a:r>
            <a:r>
              <a:rPr lang="en-GB" b="1" i="1" dirty="0">
                <a:solidFill>
                  <a:srgbClr val="00B050"/>
                </a:solidFill>
                <a:latin typeface="Arial"/>
                <a:ea typeface="Arial"/>
                <a:cs typeface="Arial"/>
                <a:sym typeface="Arial"/>
              </a:rPr>
              <a:t>~ 1.25 hrs</a:t>
            </a:r>
          </a:p>
          <a:p>
            <a:pPr>
              <a:spcBef>
                <a:spcPts val="370"/>
              </a:spcBef>
              <a:buClr>
                <a:srgbClr val="004869"/>
              </a:buClr>
              <a:buSzPts val="450"/>
            </a:pPr>
            <a:r>
              <a:rPr lang="en-GB" b="1" i="1" dirty="0">
                <a:solidFill>
                  <a:srgbClr val="000000"/>
                </a:solidFill>
                <a:latin typeface="Arial"/>
                <a:ea typeface="Arial"/>
                <a:cs typeface="Arial"/>
                <a:sym typeface="Arial"/>
              </a:rPr>
              <a:t>- Which is ok for a single sample.</a:t>
            </a:r>
          </a:p>
          <a:p>
            <a:pPr>
              <a:spcBef>
                <a:spcPts val="370"/>
              </a:spcBef>
              <a:buClr>
                <a:srgbClr val="004869"/>
              </a:buClr>
              <a:buSzPts val="450"/>
            </a:pPr>
            <a:r>
              <a:rPr lang="en-GB" b="1" i="1" dirty="0">
                <a:solidFill>
                  <a:srgbClr val="000000"/>
                </a:solidFill>
                <a:latin typeface="Arial"/>
                <a:ea typeface="Arial"/>
                <a:cs typeface="Arial"/>
                <a:sym typeface="Arial"/>
              </a:rPr>
              <a:t>- If you have 1000 samples, you need more nodes + better optimisation.</a:t>
            </a:r>
          </a:p>
          <a:p>
            <a:pPr>
              <a:spcBef>
                <a:spcPts val="370"/>
              </a:spcBef>
              <a:buClr>
                <a:srgbClr val="004869"/>
              </a:buClr>
              <a:buSzPts val="450"/>
            </a:pPr>
            <a:r>
              <a:rPr lang="en-GB" b="1" i="1" dirty="0">
                <a:solidFill>
                  <a:srgbClr val="000000"/>
                </a:solidFill>
                <a:latin typeface="Arial"/>
                <a:ea typeface="Arial"/>
                <a:cs typeface="Arial"/>
                <a:sym typeface="Arial"/>
              </a:rPr>
              <a:t>- At WSI, alignment is more much more efficient (dedicated resources)</a:t>
            </a:r>
          </a:p>
        </p:txBody>
      </p:sp>
    </p:spTree>
    <p:extLst>
      <p:ext uri="{BB962C8B-B14F-4D97-AF65-F5344CB8AC3E}">
        <p14:creationId xmlns:p14="http://schemas.microsoft.com/office/powerpoint/2010/main" val="3138511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10" name="Google Shape;410;p38"/>
          <p:cNvSpPr txBox="1"/>
          <p:nvPr/>
        </p:nvSpPr>
        <p:spPr>
          <a:xfrm>
            <a:off x="214313" y="934847"/>
            <a:ext cx="11977687" cy="5339100"/>
          </a:xfrm>
          <a:prstGeom prst="rect">
            <a:avLst/>
          </a:prstGeom>
          <a:noFill/>
          <a:ln>
            <a:noFill/>
          </a:ln>
        </p:spPr>
        <p:txBody>
          <a:bodyPr spcFirstLastPara="1" wrap="square" lIns="91425" tIns="91425" rIns="91425" bIns="91425" anchor="t" anchorCtr="0">
            <a:noAutofit/>
          </a:bodyPr>
          <a:lstStyle/>
          <a:p>
            <a:pPr lvl="0">
              <a:spcBef>
                <a:spcPts val="600"/>
              </a:spcBef>
            </a:pPr>
            <a:r>
              <a:rPr lang="en-GB" b="1" dirty="0"/>
              <a:t>NGS generates a LOT of sequencing data</a:t>
            </a:r>
          </a:p>
          <a:p>
            <a:pPr marL="457200" lvl="0" indent="-311150">
              <a:spcBef>
                <a:spcPts val="600"/>
              </a:spcBef>
              <a:buSzPts val="1300"/>
              <a:buChar char="●"/>
            </a:pPr>
            <a:r>
              <a:rPr lang="en-GB" dirty="0" err="1"/>
              <a:t>HiSeq</a:t>
            </a:r>
            <a:r>
              <a:rPr lang="en-GB" dirty="0"/>
              <a:t> lane ~60 </a:t>
            </a:r>
            <a:r>
              <a:rPr lang="en-GB" dirty="0" err="1"/>
              <a:t>Gbp</a:t>
            </a:r>
            <a:r>
              <a:rPr lang="en-GB" dirty="0"/>
              <a:t>, X10 lane ~100 </a:t>
            </a:r>
            <a:r>
              <a:rPr lang="en-GB" dirty="0" err="1"/>
              <a:t>Gbp</a:t>
            </a:r>
            <a:r>
              <a:rPr lang="en-GB" dirty="0"/>
              <a:t>, </a:t>
            </a:r>
            <a:r>
              <a:rPr lang="en-GB" dirty="0" err="1"/>
              <a:t>MiSeq</a:t>
            </a:r>
            <a:r>
              <a:rPr lang="en-GB" dirty="0"/>
              <a:t> lane ~15 </a:t>
            </a:r>
            <a:r>
              <a:rPr lang="en-GB" dirty="0" err="1"/>
              <a:t>Gbp</a:t>
            </a:r>
            <a:endParaRPr lang="en-GB" dirty="0"/>
          </a:p>
          <a:p>
            <a:pPr lvl="0">
              <a:spcBef>
                <a:spcPts val="600"/>
              </a:spcBef>
            </a:pPr>
            <a:endParaRPr lang="en-GB" dirty="0"/>
          </a:p>
          <a:p>
            <a:pPr lvl="0">
              <a:spcBef>
                <a:spcPts val="600"/>
              </a:spcBef>
            </a:pPr>
            <a:r>
              <a:rPr lang="en-GB" b="1" dirty="0"/>
              <a:t>Two main dimensions for estimating IT costs</a:t>
            </a:r>
          </a:p>
          <a:p>
            <a:pPr marL="457200" lvl="0" indent="-311150">
              <a:spcBef>
                <a:spcPts val="600"/>
              </a:spcBef>
              <a:buSzPts val="1300"/>
              <a:buChar char="●"/>
            </a:pPr>
            <a:r>
              <a:rPr lang="en-GB" dirty="0"/>
              <a:t>Compute - number of computers/server (CPUs) required to do data processing and how long they run</a:t>
            </a:r>
          </a:p>
          <a:p>
            <a:pPr marL="457200" lvl="0" indent="-311150">
              <a:buSzPts val="1300"/>
              <a:buChar char="●"/>
            </a:pPr>
            <a:r>
              <a:rPr lang="en-GB" dirty="0"/>
              <a:t>Storage - the physical disks that your sequencing data is stored on (including backup copies)</a:t>
            </a:r>
          </a:p>
          <a:p>
            <a:pPr lvl="0">
              <a:spcBef>
                <a:spcPts val="600"/>
              </a:spcBef>
            </a:pPr>
            <a:endParaRPr lang="en-GB" dirty="0"/>
          </a:p>
          <a:p>
            <a:pPr lvl="0">
              <a:spcBef>
                <a:spcPts val="600"/>
              </a:spcBef>
            </a:pPr>
            <a:r>
              <a:rPr lang="en-GB" b="1" dirty="0"/>
              <a:t>Estimating storage requirements</a:t>
            </a:r>
          </a:p>
          <a:p>
            <a:pPr marL="457200" lvl="0" indent="-311150">
              <a:spcBef>
                <a:spcPts val="600"/>
              </a:spcBef>
              <a:buSzPts val="1300"/>
              <a:buChar char="●"/>
            </a:pPr>
            <a:r>
              <a:rPr lang="en-GB" dirty="0"/>
              <a:t>BAM ~1 byte per </a:t>
            </a:r>
            <a:r>
              <a:rPr lang="en-GB" dirty="0" err="1"/>
              <a:t>bp</a:t>
            </a:r>
            <a:r>
              <a:rPr lang="en-GB" dirty="0"/>
              <a:t> sequenced</a:t>
            </a:r>
          </a:p>
          <a:p>
            <a:pPr marL="457200" lvl="0" indent="-311150">
              <a:buSzPts val="1300"/>
              <a:buChar char="●"/>
            </a:pPr>
            <a:r>
              <a:rPr lang="en-GB" dirty="0"/>
              <a:t>1 primary copy, 1 backup copy of raw data: 2 bytes per </a:t>
            </a:r>
            <a:r>
              <a:rPr lang="en-GB" dirty="0" err="1"/>
              <a:t>bp</a:t>
            </a:r>
            <a:endParaRPr lang="en-GB" dirty="0"/>
          </a:p>
          <a:p>
            <a:pPr marL="457200" lvl="0" indent="-311150">
              <a:buSzPts val="1300"/>
              <a:buChar char="●"/>
            </a:pPr>
            <a:r>
              <a:rPr lang="en-GB" dirty="0"/>
              <a:t>1 processed/merged copy of the data: 1 byte per </a:t>
            </a:r>
            <a:r>
              <a:rPr lang="en-GB" dirty="0" err="1"/>
              <a:t>bp</a:t>
            </a:r>
            <a:endParaRPr lang="en-GB" dirty="0"/>
          </a:p>
          <a:p>
            <a:pPr marL="457200" lvl="0" indent="-311150">
              <a:buSzPts val="1300"/>
              <a:buChar char="●"/>
            </a:pPr>
            <a:r>
              <a:rPr lang="en-GB" dirty="0"/>
              <a:t>Output from variant calling programs: 1-2 bytes per </a:t>
            </a:r>
            <a:r>
              <a:rPr lang="en-GB" dirty="0" err="1"/>
              <a:t>bp</a:t>
            </a:r>
            <a:endParaRPr lang="en-GB" dirty="0"/>
          </a:p>
          <a:p>
            <a:pPr marL="457200" lvl="0" indent="-311150">
              <a:buSzPts val="1300"/>
              <a:buChar char="●"/>
            </a:pPr>
            <a:r>
              <a:rPr lang="en-GB" dirty="0"/>
              <a:t>4-5 bytes per </a:t>
            </a:r>
            <a:r>
              <a:rPr lang="en-GB" dirty="0" err="1"/>
              <a:t>bp</a:t>
            </a:r>
            <a:r>
              <a:rPr lang="en-GB" dirty="0"/>
              <a:t> in total</a:t>
            </a:r>
          </a:p>
          <a:p>
            <a:pPr marL="457200" lvl="0" indent="-311150">
              <a:buSzPts val="1300"/>
              <a:buChar char="●"/>
            </a:pPr>
            <a:r>
              <a:rPr lang="en-GB" dirty="0"/>
              <a:t>e.g. experiment will generate 10 </a:t>
            </a:r>
            <a:r>
              <a:rPr lang="en-GB" dirty="0" err="1"/>
              <a:t>HiSeq</a:t>
            </a:r>
            <a:r>
              <a:rPr lang="en-GB" dirty="0"/>
              <a:t> lanes of sequencing: 10 x 60 x 5 = 3000 </a:t>
            </a:r>
            <a:r>
              <a:rPr lang="en-GB" dirty="0" err="1"/>
              <a:t>Gbytes</a:t>
            </a:r>
            <a:r>
              <a:rPr lang="en-GB" dirty="0"/>
              <a:t> = 3 </a:t>
            </a:r>
            <a:r>
              <a:rPr lang="en-GB" dirty="0" err="1"/>
              <a:t>Tbytes</a:t>
            </a:r>
            <a:endParaRPr lang="en-GB" dirty="0"/>
          </a:p>
          <a:p>
            <a:pPr lvl="0">
              <a:spcBef>
                <a:spcPts val="600"/>
              </a:spcBef>
            </a:pPr>
            <a:r>
              <a:rPr lang="en-GB" b="1" dirty="0"/>
              <a:t>Estimating compute requirements</a:t>
            </a:r>
          </a:p>
          <a:p>
            <a:pPr marL="457200" lvl="0" indent="-311150">
              <a:spcBef>
                <a:spcPts val="600"/>
              </a:spcBef>
              <a:buSzPts val="1300"/>
              <a:buChar char="●"/>
            </a:pPr>
            <a:r>
              <a:rPr lang="en-GB" dirty="0"/>
              <a:t>More difficult to estimate as it depends on the type of analysis being carried out and the software being used</a:t>
            </a:r>
          </a:p>
          <a:p>
            <a:pPr marL="457200" lvl="0" indent="-311150">
              <a:buSzPts val="1300"/>
              <a:buChar char="●"/>
            </a:pPr>
            <a:r>
              <a:rPr lang="en-GB" dirty="0"/>
              <a:t>Estimate 20-40 CPU hours per </a:t>
            </a:r>
            <a:r>
              <a:rPr lang="en-GB" dirty="0" err="1"/>
              <a:t>Gbp</a:t>
            </a:r>
            <a:endParaRPr lang="en-GB" dirty="0"/>
          </a:p>
          <a:p>
            <a:pPr marL="457200" lvl="0" indent="-311150">
              <a:buSzPts val="1300"/>
              <a:buChar char="●"/>
            </a:pPr>
            <a:r>
              <a:rPr lang="en-GB" dirty="0"/>
              <a:t>e.g. experiment will generate 10 </a:t>
            </a:r>
            <a:r>
              <a:rPr lang="en-GB" dirty="0" err="1"/>
              <a:t>HiSeq</a:t>
            </a:r>
            <a:r>
              <a:rPr lang="en-GB" dirty="0"/>
              <a:t> lanes of sequencing: 10 x 60 x 40 = 24,000 CPU hours</a:t>
            </a:r>
          </a:p>
          <a:p>
            <a:pPr>
              <a:buClr>
                <a:srgbClr val="004869"/>
              </a:buClr>
              <a:buSzPts val="450"/>
            </a:pPr>
            <a:endParaRPr lang="en-GB" i="1" dirty="0">
              <a:solidFill>
                <a:srgbClr val="000000"/>
              </a:solidFill>
              <a:latin typeface="Arial"/>
              <a:ea typeface="Arial"/>
              <a:cs typeface="Arial"/>
              <a:sym typeface="Arial"/>
            </a:endParaRPr>
          </a:p>
        </p:txBody>
      </p:sp>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IT Costs of NGS</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19883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ea typeface="Calibri"/>
                <a:cs typeface="Calibri"/>
                <a:sym typeface="Calibri"/>
              </a:rPr>
              <a:t>NGS Workflows, QC and BAM Improvement</a:t>
            </a:r>
          </a:p>
        </p:txBody>
      </p:sp>
    </p:spTree>
    <p:extLst>
      <p:ext uri="{BB962C8B-B14F-4D97-AF65-F5344CB8AC3E}">
        <p14:creationId xmlns:p14="http://schemas.microsoft.com/office/powerpoint/2010/main" val="432661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717268" y="3377660"/>
            <a:ext cx="8869500" cy="369299"/>
            <a:chOff x="193268" y="3350047"/>
            <a:chExt cx="886950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295192" y="3350047"/>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4869"/>
                  </a:solidFill>
                  <a:latin typeface="Arial"/>
                  <a:ea typeface="Arial"/>
                  <a:cs typeface="Arial"/>
                  <a:sym typeface="Arial"/>
                </a:rPr>
                <a:t>Freeze</a:t>
              </a:r>
              <a:endParaRPr dirty="0"/>
            </a:p>
          </p:txBody>
        </p:sp>
      </p:grpSp>
      <p:sp>
        <p:nvSpPr>
          <p:cNvPr id="3" name="TextBox 2">
            <a:extLst>
              <a:ext uri="{FF2B5EF4-FFF2-40B4-BE49-F238E27FC236}">
                <a16:creationId xmlns:a16="http://schemas.microsoft.com/office/drawing/2014/main" id="{E6BE22A2-ED38-2C4C-B450-1AEB5AA501AE}"/>
              </a:ext>
            </a:extLst>
          </p:cNvPr>
          <p:cNvSpPr txBox="1"/>
          <p:nvPr/>
        </p:nvSpPr>
        <p:spPr>
          <a:xfrm>
            <a:off x="0" y="1176133"/>
            <a:ext cx="1837816" cy="4524315"/>
          </a:xfrm>
          <a:prstGeom prst="rect">
            <a:avLst/>
          </a:prstGeom>
          <a:noFill/>
          <a:ln>
            <a:solidFill>
              <a:srgbClr val="FF0000"/>
            </a:solidFill>
          </a:ln>
        </p:spPr>
        <p:txBody>
          <a:bodyPr wrap="square" rtlCol="0">
            <a:spAutoFit/>
          </a:bodyPr>
          <a:lstStyle/>
          <a:p>
            <a:r>
              <a:rPr lang="en-US" dirty="0"/>
              <a:t>There might be</a:t>
            </a:r>
          </a:p>
          <a:p>
            <a:r>
              <a:rPr lang="en-US" dirty="0"/>
              <a:t>10’s, 100’s or </a:t>
            </a:r>
          </a:p>
          <a:p>
            <a:r>
              <a:rPr lang="en-US" dirty="0"/>
              <a:t>thousands of samples.</a:t>
            </a:r>
          </a:p>
          <a:p>
            <a:endParaRPr lang="en-US" dirty="0"/>
          </a:p>
          <a:p>
            <a:r>
              <a:rPr lang="en-US" dirty="0"/>
              <a:t>This needs a coordinated workflow:</a:t>
            </a:r>
          </a:p>
          <a:p>
            <a:endParaRPr lang="en-US" dirty="0"/>
          </a:p>
          <a:p>
            <a:endParaRPr lang="en-US" dirty="0"/>
          </a:p>
          <a:p>
            <a:endParaRPr lang="en-US" dirty="0"/>
          </a:p>
          <a:p>
            <a:endParaRPr lang="en-US" dirty="0"/>
          </a:p>
          <a:p>
            <a:endParaRPr lang="en-US" dirty="0"/>
          </a:p>
          <a:p>
            <a:endParaRPr lang="en-US" dirty="0"/>
          </a:p>
          <a:p>
            <a:r>
              <a:rPr lang="en-US" dirty="0"/>
              <a:t>Alignment is just one part</a:t>
            </a:r>
          </a:p>
        </p:txBody>
      </p:sp>
      <p:sp>
        <p:nvSpPr>
          <p:cNvPr id="4" name="Right Arrow 3">
            <a:extLst>
              <a:ext uri="{FF2B5EF4-FFF2-40B4-BE49-F238E27FC236}">
                <a16:creationId xmlns:a16="http://schemas.microsoft.com/office/drawing/2014/main" id="{D16C4FC4-84AB-664B-A02D-FF12C761A0DD}"/>
              </a:ext>
            </a:extLst>
          </p:cNvPr>
          <p:cNvSpPr/>
          <p:nvPr/>
        </p:nvSpPr>
        <p:spPr>
          <a:xfrm>
            <a:off x="1634119" y="1622125"/>
            <a:ext cx="801150" cy="616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FF0D0DF-2BB8-A445-BB01-EE96E106FB73}"/>
              </a:ext>
            </a:extLst>
          </p:cNvPr>
          <p:cNvCxnSpPr/>
          <p:nvPr/>
        </p:nvCxnSpPr>
        <p:spPr>
          <a:xfrm flipV="1">
            <a:off x="786809" y="4746229"/>
            <a:ext cx="3194454" cy="369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18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3">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627" name="Shape 627"/>
              <p:cNvSpPr/>
              <p:nvPr/>
            </p:nvSpPr>
            <p:spPr>
              <a:xfrm>
                <a:off x="2900113" y="372170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4">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5">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6">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7">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pic>
        <p:nvPicPr>
          <p:cNvPr id="580" name="Shape 580" descr="sanger.png"/>
          <p:cNvPicPr preferRelativeResize="0"/>
          <p:nvPr/>
        </p:nvPicPr>
        <p:blipFill rotWithShape="1">
          <a:blip r:embed="rId8">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solidFill>
            <a:schemeClr val="accent1">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solidFill>
            <a:schemeClr val="accent6">
              <a:lumMod val="40000"/>
              <a:lumOff val="6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dirty="0">
                <a:solidFill>
                  <a:srgbClr val="004869"/>
                </a:solidFill>
                <a:latin typeface="Arial"/>
                <a:ea typeface="Arial"/>
                <a:cs typeface="Arial"/>
                <a:sym typeface="Arial"/>
              </a:rPr>
              <a:t>NA34842</a:t>
            </a:r>
            <a:endParaRPr dirty="0"/>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Tree>
    <p:extLst>
      <p:ext uri="{BB962C8B-B14F-4D97-AF65-F5344CB8AC3E}">
        <p14:creationId xmlns:p14="http://schemas.microsoft.com/office/powerpoint/2010/main" val="3795845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dirty="0">
                    <a:solidFill>
                      <a:srgbClr val="004869"/>
                    </a:solidFill>
                    <a:latin typeface="Arial"/>
                    <a:ea typeface="Arial"/>
                    <a:cs typeface="Arial"/>
                    <a:sym typeface="Arial"/>
                  </a:rPr>
                  <a:t>Alignment </a:t>
                </a:r>
                <a:endParaRPr dirty="0"/>
              </a:p>
              <a:p>
                <a:pPr>
                  <a:buClr>
                    <a:srgbClr val="004869"/>
                  </a:buClr>
                  <a:buSzPts val="300"/>
                </a:pPr>
                <a:r>
                  <a:rPr lang="en-GB" sz="1200" dirty="0">
                    <a:solidFill>
                      <a:srgbClr val="004869"/>
                    </a:solidFill>
                    <a:latin typeface="Arial"/>
                    <a:ea typeface="Arial"/>
                    <a:cs typeface="Arial"/>
                    <a:sym typeface="Arial"/>
                  </a:rPr>
                  <a:t>(bwa, smalt, bowtie etc)</a:t>
                </a:r>
                <a:endParaRPr dirty="0"/>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1688997" cy="646331"/>
          </a:xfrm>
          <a:prstGeom prst="rect">
            <a:avLst/>
          </a:prstGeom>
          <a:solidFill>
            <a:schemeClr val="accent2"/>
          </a:solidFill>
        </p:spPr>
        <p:txBody>
          <a:bodyPr wrap="square" rtlCol="0">
            <a:spAutoFit/>
          </a:bodyPr>
          <a:lstStyle/>
          <a:p>
            <a:r>
              <a:rPr lang="en-US" sz="3600" dirty="0"/>
              <a:t>WHY?</a:t>
            </a:r>
          </a:p>
        </p:txBody>
      </p:sp>
    </p:spTree>
    <p:extLst>
      <p:ext uri="{BB962C8B-B14F-4D97-AF65-F5344CB8AC3E}">
        <p14:creationId xmlns:p14="http://schemas.microsoft.com/office/powerpoint/2010/main" val="1282584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4755392" cy="923330"/>
          </a:xfrm>
          <a:prstGeom prst="rect">
            <a:avLst/>
          </a:prstGeom>
          <a:solidFill>
            <a:schemeClr val="accent6">
              <a:lumMod val="20000"/>
              <a:lumOff val="80000"/>
            </a:schemeClr>
          </a:solidFill>
          <a:ln>
            <a:solidFill>
              <a:srgbClr val="FF0000"/>
            </a:solidFill>
          </a:ln>
        </p:spPr>
        <p:txBody>
          <a:bodyPr wrap="square" rtlCol="0">
            <a:spAutoFit/>
          </a:bodyPr>
          <a:lstStyle/>
          <a:p>
            <a:pPr marL="285750" indent="-285750">
              <a:buFontTx/>
              <a:buChar char="-"/>
            </a:pPr>
            <a:r>
              <a:rPr lang="en-US" dirty="0"/>
              <a:t>Mitigation of batch (run/instrument) effects</a:t>
            </a:r>
          </a:p>
          <a:p>
            <a:pPr marL="742950" lvl="1" indent="-285750">
              <a:buFontTx/>
              <a:buChar char="-"/>
            </a:pPr>
            <a:r>
              <a:rPr lang="en-US" dirty="0"/>
              <a:t>Split library over multiple lanes</a:t>
            </a:r>
          </a:p>
          <a:p>
            <a:r>
              <a:rPr lang="en-US" dirty="0"/>
              <a:t>- Increasing  sequencing depth (more libraries)</a:t>
            </a:r>
          </a:p>
        </p:txBody>
      </p:sp>
    </p:spTree>
    <p:extLst>
      <p:ext uri="{BB962C8B-B14F-4D97-AF65-F5344CB8AC3E}">
        <p14:creationId xmlns:p14="http://schemas.microsoft.com/office/powerpoint/2010/main" val="983062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000000"/>
                </a:solidFill>
                <a:ea typeface="Calibri"/>
                <a:cs typeface="Calibri"/>
                <a:sym typeface="Calibri"/>
              </a:rPr>
              <a:t>Process of determining the most likely source of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observed DNA sequencing read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within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a:t>
            </a:r>
            <a:r>
              <a:rPr lang="en-GB" b="1" i="1" dirty="0">
                <a:solidFill>
                  <a:srgbClr val="FF0000"/>
                </a:solidFill>
                <a:ea typeface="Calibri"/>
                <a:cs typeface="Calibri"/>
                <a:sym typeface="Calibri"/>
              </a:rPr>
              <a:t>reference genome sequence</a:t>
            </a:r>
            <a:br>
              <a:rPr lang="en-GB" dirty="0">
                <a:solidFill>
                  <a:srgbClr val="000000"/>
                </a:solidFill>
                <a:latin typeface="Calibri"/>
                <a:ea typeface="Calibri"/>
                <a:cs typeface="Calibri"/>
                <a:sym typeface="Calibri"/>
              </a:rPr>
            </a:b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46655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521428" cy="1148227"/>
            <a:chOff x="82828" y="3009649"/>
            <a:chExt cx="8521428" cy="1148227"/>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cxnSp>
          <p:nvCxnSpPr>
            <p:cNvPr id="78" name="Shape 643">
              <a:extLst>
                <a:ext uri="{FF2B5EF4-FFF2-40B4-BE49-F238E27FC236}">
                  <a16:creationId xmlns:a16="http://schemas.microsoft.com/office/drawing/2014/main" id="{C5FCB31B-4A2D-3042-9782-2764C0603ECD}"/>
                </a:ext>
              </a:extLst>
            </p:cNvPr>
            <p:cNvCxnSpPr>
              <a:cxnSpLocks/>
            </p:cNvCxnSpPr>
            <p:nvPr/>
          </p:nvCxnSpPr>
          <p:spPr>
            <a:xfrm flipV="1">
              <a:off x="686728" y="4137232"/>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430887"/>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F8E90B-36A8-944B-B0D6-AC32543A3407}"/>
              </a:ext>
            </a:extLst>
          </p:cNvPr>
          <p:cNvSpPr txBox="1"/>
          <p:nvPr/>
        </p:nvSpPr>
        <p:spPr>
          <a:xfrm>
            <a:off x="10164677" y="3962662"/>
            <a:ext cx="1639808" cy="369332"/>
          </a:xfrm>
          <a:prstGeom prst="rect">
            <a:avLst/>
          </a:prstGeom>
          <a:solidFill>
            <a:srgbClr val="FF0000"/>
          </a:solidFill>
        </p:spPr>
        <p:txBody>
          <a:bodyPr wrap="none" rtlCol="0">
            <a:spAutoFit/>
          </a:bodyPr>
          <a:lstStyle/>
          <a:p>
            <a:r>
              <a:rPr lang="en-US" dirty="0"/>
              <a:t>POST-ALIGN QC</a:t>
            </a:r>
          </a:p>
        </p:txBody>
      </p:sp>
      <p:sp>
        <p:nvSpPr>
          <p:cNvPr id="71" name="TextBox 70">
            <a:extLst>
              <a:ext uri="{FF2B5EF4-FFF2-40B4-BE49-F238E27FC236}">
                <a16:creationId xmlns:a16="http://schemas.microsoft.com/office/drawing/2014/main" id="{6D29A239-C44F-124E-B931-64842A72618F}"/>
              </a:ext>
            </a:extLst>
          </p:cNvPr>
          <p:cNvSpPr txBox="1"/>
          <p:nvPr/>
        </p:nvSpPr>
        <p:spPr>
          <a:xfrm rot="16200000">
            <a:off x="9894441" y="2343232"/>
            <a:ext cx="1977593" cy="430887"/>
          </a:xfrm>
          <a:prstGeom prst="rect">
            <a:avLst/>
          </a:prstGeom>
          <a:solidFill>
            <a:schemeClr val="bg1"/>
          </a:solidFill>
          <a:ln>
            <a:solidFill>
              <a:srgbClr val="FF0000"/>
            </a:solidFill>
          </a:ln>
        </p:spPr>
        <p:txBody>
          <a:bodyPr wrap="none" rtlCol="0">
            <a:spAutoFit/>
          </a:bodyPr>
          <a:lstStyle/>
          <a:p>
            <a:r>
              <a:rPr lang="en-US" sz="2200" b="1" dirty="0"/>
              <a:t>in previous talk</a:t>
            </a:r>
          </a:p>
        </p:txBody>
      </p:sp>
      <p:sp>
        <p:nvSpPr>
          <p:cNvPr id="72" name="Left Arrow 71">
            <a:extLst>
              <a:ext uri="{FF2B5EF4-FFF2-40B4-BE49-F238E27FC236}">
                <a16:creationId xmlns:a16="http://schemas.microsoft.com/office/drawing/2014/main" id="{757B616B-613B-D84C-9B4F-9E47171DB4D4}"/>
              </a:ext>
            </a:extLst>
          </p:cNvPr>
          <p:cNvSpPr/>
          <p:nvPr/>
        </p:nvSpPr>
        <p:spPr>
          <a:xfrm rot="16200000">
            <a:off x="10704562" y="3604177"/>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343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rgbClr val="FF0000"/>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D1E6B978-3170-C64A-A128-03C4E3022AFB}"/>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5293B43C-CF60-6E45-9671-5F38D694785E}"/>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Tree>
    <p:extLst>
      <p:ext uri="{BB962C8B-B14F-4D97-AF65-F5344CB8AC3E}">
        <p14:creationId xmlns:p14="http://schemas.microsoft.com/office/powerpoint/2010/main" val="215647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Shape 71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17" name="Shape 71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a:t>
            </a:r>
            <a:endParaRPr sz="2400" b="1" dirty="0">
              <a:solidFill>
                <a:srgbClr val="000000"/>
              </a:solidFill>
              <a:latin typeface="Arial"/>
              <a:ea typeface="Arial"/>
              <a:cs typeface="Arial"/>
              <a:sym typeface="Arial"/>
            </a:endParaRPr>
          </a:p>
        </p:txBody>
      </p:sp>
      <p:sp>
        <p:nvSpPr>
          <p:cNvPr id="718" name="Shape 718"/>
          <p:cNvSpPr txBox="1"/>
          <p:nvPr/>
        </p:nvSpPr>
        <p:spPr>
          <a:xfrm>
            <a:off x="1919536" y="1268760"/>
            <a:ext cx="8352928" cy="4752528"/>
          </a:xfrm>
          <a:prstGeom prst="rect">
            <a:avLst/>
          </a:prstGeom>
          <a:noFill/>
          <a:ln>
            <a:noFill/>
          </a:ln>
        </p:spPr>
        <p:txBody>
          <a:bodyPr spcFirstLastPara="1" wrap="square" lIns="91425" tIns="45700" rIns="91425" bIns="45700" anchor="t" anchorCtr="0">
            <a:noAutofit/>
          </a:bodyPr>
          <a:lstStyle/>
          <a:p>
            <a:pPr>
              <a:buClr>
                <a:schemeClr val="dk1"/>
              </a:buClr>
              <a:buSzPts val="500"/>
            </a:pPr>
            <a:r>
              <a:rPr lang="en-GB" sz="2000" dirty="0">
                <a:solidFill>
                  <a:srgbClr val="000000"/>
                </a:solidFill>
                <a:latin typeface="Calibri"/>
                <a:ea typeface="Calibri"/>
                <a:cs typeface="Calibri"/>
                <a:sym typeface="Calibri"/>
              </a:rPr>
              <a:t>FIRST - align each separate FASTQ: library x lane</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r>
              <a:rPr lang="en-GB" sz="2000" dirty="0">
                <a:solidFill>
                  <a:srgbClr val="000000"/>
                </a:solidFill>
                <a:latin typeface="Calibri"/>
                <a:ea typeface="Calibri"/>
                <a:cs typeface="Calibri"/>
                <a:sym typeface="Calibri"/>
              </a:rPr>
              <a:t>Input: BAM</a:t>
            </a:r>
          </a:p>
          <a:p>
            <a:pPr>
              <a:spcBef>
                <a:spcPts val="400"/>
              </a:spcBef>
              <a:buClr>
                <a:schemeClr val="dk1"/>
              </a:buClr>
              <a:buSzPts val="500"/>
            </a:pPr>
            <a:r>
              <a:rPr lang="en-GB" sz="2000" b="1" dirty="0">
                <a:solidFill>
                  <a:srgbClr val="000000"/>
                </a:solidFill>
                <a:latin typeface="Calibri"/>
                <a:ea typeface="Calibri"/>
                <a:cs typeface="Calibri"/>
                <a:sym typeface="Calibri"/>
              </a:rPr>
              <a:t>Process 1: INDEL (local) realignment</a:t>
            </a:r>
            <a:endParaRPr sz="2000" b="1" dirty="0">
              <a:solidFill>
                <a:srgbClr val="000000"/>
              </a:solidFill>
              <a:latin typeface="Calibri"/>
              <a:ea typeface="Calibri"/>
              <a:cs typeface="Calibri"/>
              <a:sym typeface="Calibri"/>
            </a:endParaRPr>
          </a:p>
          <a:p>
            <a:pPr>
              <a:spcBef>
                <a:spcPts val="400"/>
              </a:spcBef>
              <a:buClr>
                <a:schemeClr val="dk1"/>
              </a:buClr>
              <a:buSzPts val="500"/>
            </a:pPr>
            <a:r>
              <a:rPr lang="en-GB" sz="2000" b="1" dirty="0">
                <a:solidFill>
                  <a:srgbClr val="000000"/>
                </a:solidFill>
                <a:latin typeface="Calibri"/>
                <a:ea typeface="Calibri"/>
                <a:cs typeface="Calibri"/>
                <a:sym typeface="Calibri"/>
              </a:rPr>
              <a:t>Process 2: Base quality recalibration</a:t>
            </a:r>
            <a:endParaRPr b="1" dirty="0"/>
          </a:p>
          <a:p>
            <a:pPr>
              <a:spcBef>
                <a:spcPts val="400"/>
              </a:spcBef>
              <a:buClr>
                <a:schemeClr val="dk1"/>
              </a:buClr>
              <a:buSzPts val="500"/>
            </a:pPr>
            <a:r>
              <a:rPr lang="en-GB" sz="2000" dirty="0">
                <a:solidFill>
                  <a:srgbClr val="000000"/>
                </a:solidFill>
                <a:latin typeface="Calibri"/>
                <a:ea typeface="Calibri"/>
                <a:cs typeface="Calibri"/>
                <a:sym typeface="Calibri"/>
              </a:rPr>
              <a:t>Output: BAM</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dirty="0">
                <a:solidFill>
                  <a:srgbClr val="000000"/>
                </a:solidFill>
                <a:latin typeface="Calibri"/>
                <a:cs typeface="Calibri"/>
                <a:sym typeface="Calibri"/>
              </a:rPr>
              <a:t>Merge independent lanes BAMS in same library together</a:t>
            </a: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b="1" dirty="0">
                <a:solidFill>
                  <a:srgbClr val="000000"/>
                </a:solidFill>
                <a:latin typeface="Calibri"/>
                <a:cs typeface="Calibri"/>
                <a:sym typeface="Calibri"/>
              </a:rPr>
              <a:t>Process 3: library - level mark-duplication</a:t>
            </a:r>
            <a:endParaRPr b="1" dirty="0"/>
          </a:p>
          <a:p>
            <a:pPr>
              <a:buClr>
                <a:srgbClr val="004869"/>
              </a:buClr>
              <a:buSzPts val="500"/>
            </a:pPr>
            <a:endParaRPr sz="2000" dirty="0">
              <a:solidFill>
                <a:srgbClr val="000000"/>
              </a:solidFill>
              <a:latin typeface="Calibri"/>
              <a:ea typeface="Calibri"/>
              <a:cs typeface="Calibri"/>
              <a:sym typeface="Calibri"/>
            </a:endParaRPr>
          </a:p>
        </p:txBody>
      </p:sp>
      <p:sp>
        <p:nvSpPr>
          <p:cNvPr id="2" name="Right Brace 1">
            <a:extLst>
              <a:ext uri="{FF2B5EF4-FFF2-40B4-BE49-F238E27FC236}">
                <a16:creationId xmlns:a16="http://schemas.microsoft.com/office/drawing/2014/main" id="{73D287D6-F6DC-4941-8315-850CD47869F1}"/>
              </a:ext>
            </a:extLst>
          </p:cNvPr>
          <p:cNvSpPr/>
          <p:nvPr/>
        </p:nvSpPr>
        <p:spPr>
          <a:xfrm>
            <a:off x="6010507" y="2219094"/>
            <a:ext cx="691376" cy="1557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DC5C6B0C-EFB9-0341-B2C9-89FE024F7F06}"/>
              </a:ext>
            </a:extLst>
          </p:cNvPr>
          <p:cNvSpPr txBox="1"/>
          <p:nvPr/>
        </p:nvSpPr>
        <p:spPr>
          <a:xfrm>
            <a:off x="7024029" y="2087343"/>
            <a:ext cx="4047893" cy="1754326"/>
          </a:xfrm>
          <a:prstGeom prst="rect">
            <a:avLst/>
          </a:prstGeom>
          <a:noFill/>
        </p:spPr>
        <p:txBody>
          <a:bodyPr wrap="square" rtlCol="0">
            <a:spAutoFit/>
          </a:bodyPr>
          <a:lstStyle/>
          <a:p>
            <a:r>
              <a:rPr lang="en-US" sz="3600" dirty="0"/>
              <a:t>BAM improvement Part of …</a:t>
            </a:r>
          </a:p>
          <a:p>
            <a:r>
              <a:rPr lang="en-US" sz="3600" dirty="0"/>
              <a:t>“GATK Best Practice”</a:t>
            </a:r>
          </a:p>
        </p:txBody>
      </p:sp>
      <p:cxnSp>
        <p:nvCxnSpPr>
          <p:cNvPr id="5" name="Straight Connector 4">
            <a:extLst>
              <a:ext uri="{FF2B5EF4-FFF2-40B4-BE49-F238E27FC236}">
                <a16:creationId xmlns:a16="http://schemas.microsoft.com/office/drawing/2014/main" id="{7A3388DA-9F3F-6940-AAB6-CA1CEC3208EE}"/>
              </a:ext>
            </a:extLst>
          </p:cNvPr>
          <p:cNvCxnSpPr/>
          <p:nvPr/>
        </p:nvCxnSpPr>
        <p:spPr>
          <a:xfrm>
            <a:off x="1919536" y="2893672"/>
            <a:ext cx="39951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935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Shape 75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56" name="Shape 75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 - Base Quality Score Recalibration</a:t>
            </a:r>
            <a:endParaRPr sz="2400" b="1" dirty="0">
              <a:solidFill>
                <a:srgbClr val="000000"/>
              </a:solidFill>
              <a:latin typeface="Arial"/>
              <a:ea typeface="Arial"/>
              <a:cs typeface="Arial"/>
              <a:sym typeface="Arial"/>
            </a:endParaRPr>
          </a:p>
        </p:txBody>
      </p:sp>
      <p:sp>
        <p:nvSpPr>
          <p:cNvPr id="757" name="Shape 757"/>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buClr>
                <a:srgbClr val="004869"/>
              </a:buClr>
              <a:buSzPts val="400"/>
            </a:pPr>
            <a:r>
              <a:rPr lang="en-GB" sz="1600" dirty="0">
                <a:solidFill>
                  <a:srgbClr val="000000"/>
                </a:solidFill>
                <a:latin typeface="Arial"/>
                <a:ea typeface="Arial"/>
                <a:cs typeface="Arial"/>
                <a:sym typeface="Arial"/>
              </a:rPr>
              <a:t>Each base call has an associated base call quality (find this in the </a:t>
            </a:r>
            <a:r>
              <a:rPr lang="en-GB" sz="1600" dirty="0" err="1">
                <a:solidFill>
                  <a:srgbClr val="000000"/>
                </a:solidFill>
                <a:latin typeface="Arial"/>
                <a:ea typeface="Arial"/>
                <a:cs typeface="Arial"/>
                <a:sym typeface="Arial"/>
              </a:rPr>
              <a:t>fastq</a:t>
            </a:r>
            <a:r>
              <a:rPr lang="en-GB" sz="1600" dirty="0">
                <a:solidFill>
                  <a:srgbClr val="000000"/>
                </a:solidFill>
                <a:latin typeface="Arial"/>
                <a:ea typeface="Arial"/>
                <a:cs typeface="Arial"/>
                <a:sym typeface="Arial"/>
              </a:rPr>
              <a:t> and </a:t>
            </a:r>
            <a:r>
              <a:rPr lang="en-GB" sz="1600" dirty="0" err="1">
                <a:solidFill>
                  <a:srgbClr val="000000"/>
                </a:solidFill>
                <a:latin typeface="Arial"/>
                <a:ea typeface="Arial"/>
                <a:cs typeface="Arial"/>
                <a:sym typeface="Arial"/>
              </a:rPr>
              <a:t>sam</a:t>
            </a:r>
            <a:r>
              <a:rPr lang="en-GB" sz="1600" dirty="0">
                <a:solidFill>
                  <a:srgbClr val="000000"/>
                </a:solidFill>
                <a:latin typeface="Arial"/>
                <a:ea typeface="Arial"/>
                <a:cs typeface="Arial"/>
                <a:sym typeface="Arial"/>
              </a:rPr>
              <a:t> record)</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What is the chance that the base call is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Illumina evidence: intensity values + cycle</a:t>
            </a:r>
            <a:endParaRPr dirty="0"/>
          </a:p>
          <a:p>
            <a:pPr marL="457200" indent="-330200">
              <a:buClr>
                <a:schemeClr val="dk1"/>
              </a:buClr>
              <a:buSzPts val="1600"/>
              <a:buFont typeface="Arial"/>
              <a:buChar char="•"/>
            </a:pPr>
            <a:r>
              <a:rPr lang="en-GB" sz="1600" dirty="0" err="1">
                <a:solidFill>
                  <a:srgbClr val="000000"/>
                </a:solidFill>
                <a:latin typeface="Arial"/>
                <a:ea typeface="Arial"/>
                <a:cs typeface="Arial"/>
                <a:sym typeface="Arial"/>
              </a:rPr>
              <a:t>Phred</a:t>
            </a:r>
            <a:r>
              <a:rPr lang="en-GB" sz="1600" dirty="0">
                <a:solidFill>
                  <a:srgbClr val="000000"/>
                </a:solidFill>
                <a:latin typeface="Arial"/>
                <a:ea typeface="Arial"/>
                <a:cs typeface="Arial"/>
                <a:sym typeface="Arial"/>
              </a:rPr>
              <a:t> values (log scale)</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Q10 = 1 in 10 chance of base call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Q20 = 1 in 100 chance of base call incorrect</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Accurate base qualities essential measure in variant calling</a:t>
            </a:r>
            <a:endParaRPr dirty="0"/>
          </a:p>
          <a:p>
            <a:pPr>
              <a:spcBef>
                <a:spcPts val="370"/>
              </a:spcBef>
              <a:buClr>
                <a:schemeClr val="dk1"/>
              </a:buClr>
              <a:buSzPts val="400"/>
            </a:pPr>
            <a:endParaRPr sz="1600" b="1" dirty="0">
              <a:solidFill>
                <a:srgbClr val="000000"/>
              </a:solidFill>
              <a:latin typeface="Arial"/>
              <a:ea typeface="Arial"/>
              <a:cs typeface="Arial"/>
              <a:sym typeface="Arial"/>
            </a:endParaRPr>
          </a:p>
          <a:p>
            <a:pPr>
              <a:spcBef>
                <a:spcPts val="370"/>
              </a:spcBef>
              <a:buClr>
                <a:schemeClr val="dk1"/>
              </a:buClr>
              <a:buSzPts val="400"/>
            </a:pPr>
            <a:r>
              <a:rPr lang="en-GB" sz="1600" b="1" dirty="0">
                <a:solidFill>
                  <a:srgbClr val="000000"/>
                </a:solidFill>
                <a:latin typeface="Arial"/>
                <a:ea typeface="Arial"/>
                <a:cs typeface="Arial"/>
                <a:sym typeface="Arial"/>
              </a:rPr>
              <a:t>Rule of thumb: Anything less than Q20 is not useful data</a:t>
            </a:r>
            <a:endParaRPr dirty="0"/>
          </a:p>
          <a:p>
            <a:pPr>
              <a:spcBef>
                <a:spcPts val="370"/>
              </a:spcBef>
              <a:buClr>
                <a:schemeClr val="dk1"/>
              </a:buClr>
              <a:buSzPts val="400"/>
            </a:pPr>
            <a:endParaRPr sz="1600" dirty="0">
              <a:solidFill>
                <a:srgbClr val="000000"/>
              </a:solidFill>
              <a:latin typeface="Arial"/>
              <a:ea typeface="Arial"/>
              <a:cs typeface="Arial"/>
              <a:sym typeface="Arial"/>
            </a:endParaRPr>
          </a:p>
          <a:p>
            <a:pPr>
              <a:spcBef>
                <a:spcPts val="370"/>
              </a:spcBef>
              <a:buClr>
                <a:srgbClr val="004869"/>
              </a:buClr>
              <a:buSzPts val="400"/>
            </a:pPr>
            <a:r>
              <a:rPr lang="en-GB" sz="1600" b="1" dirty="0">
                <a:solidFill>
                  <a:srgbClr val="000000"/>
                </a:solidFill>
                <a:latin typeface="Arial"/>
                <a:ea typeface="Arial"/>
                <a:cs typeface="Arial"/>
                <a:sym typeface="Arial"/>
              </a:rPr>
              <a:t>BUT:</a:t>
            </a:r>
          </a:p>
          <a:p>
            <a:pPr>
              <a:spcBef>
                <a:spcPts val="370"/>
              </a:spcBef>
              <a:buClr>
                <a:srgbClr val="004869"/>
              </a:buClr>
              <a:buSzPts val="400"/>
            </a:pPr>
            <a:r>
              <a:rPr lang="en-GB" sz="1600" dirty="0">
                <a:solidFill>
                  <a:srgbClr val="000000"/>
                </a:solidFill>
                <a:latin typeface="Arial"/>
                <a:cs typeface="Arial"/>
                <a:sym typeface="Arial"/>
              </a:rPr>
              <a:t>The base quality scores produced by a sequencer can be influenced by </a:t>
            </a:r>
            <a:r>
              <a:rPr lang="en-GB" sz="1600" i="1" dirty="0">
                <a:solidFill>
                  <a:srgbClr val="FF0000"/>
                </a:solidFill>
                <a:latin typeface="Arial"/>
                <a:cs typeface="Arial"/>
                <a:sym typeface="Arial"/>
              </a:rPr>
              <a:t>systematic technical error</a:t>
            </a:r>
            <a:r>
              <a:rPr lang="en-GB" sz="1600" dirty="0">
                <a:solidFill>
                  <a:srgbClr val="000000"/>
                </a:solidFill>
                <a:latin typeface="Arial"/>
                <a:cs typeface="Arial"/>
                <a:sym typeface="Arial"/>
              </a:rPr>
              <a:t>:</a:t>
            </a:r>
          </a:p>
          <a:p>
            <a:pPr>
              <a:spcBef>
                <a:spcPts val="370"/>
              </a:spcBef>
              <a:buClr>
                <a:srgbClr val="004869"/>
              </a:buClr>
              <a:buSzPts val="400"/>
            </a:pPr>
            <a:r>
              <a:rPr lang="en-GB" sz="1600" dirty="0">
                <a:solidFill>
                  <a:srgbClr val="000000"/>
                </a:solidFill>
                <a:latin typeface="Arial"/>
                <a:cs typeface="Arial"/>
                <a:sym typeface="Arial"/>
              </a:rPr>
              <a:t>They can vary with sequence context, position in read etc.</a:t>
            </a:r>
          </a:p>
          <a:p>
            <a:pPr>
              <a:spcBef>
                <a:spcPts val="370"/>
              </a:spcBef>
              <a:buClr>
                <a:srgbClr val="004869"/>
              </a:buClr>
              <a:buSzPts val="400"/>
            </a:pPr>
            <a:r>
              <a:rPr lang="en-GB" sz="1600" dirty="0">
                <a:solidFill>
                  <a:srgbClr val="000000"/>
                </a:solidFill>
                <a:latin typeface="Arial"/>
                <a:cs typeface="Arial"/>
                <a:sym typeface="Arial"/>
              </a:rPr>
              <a:t>Therefore the quality score can be off</a:t>
            </a:r>
          </a:p>
          <a:p>
            <a:pPr>
              <a:spcBef>
                <a:spcPts val="370"/>
              </a:spcBef>
              <a:buClr>
                <a:srgbClr val="004869"/>
              </a:buClr>
              <a:buSzPts val="400"/>
            </a:pPr>
            <a:r>
              <a:rPr lang="en-GB" sz="1600" dirty="0">
                <a:solidFill>
                  <a:srgbClr val="000000"/>
                </a:solidFill>
                <a:latin typeface="Arial"/>
                <a:cs typeface="Arial"/>
                <a:sym typeface="Arial"/>
              </a:rPr>
              <a:t>Therefore variant calling can be influenced. </a:t>
            </a:r>
          </a:p>
          <a:p>
            <a:pPr>
              <a:spcBef>
                <a:spcPts val="370"/>
              </a:spcBef>
              <a:buClr>
                <a:srgbClr val="004869"/>
              </a:buClr>
              <a:buSzPts val="400"/>
            </a:pPr>
            <a:endParaRPr lang="en-GB" sz="1600" dirty="0">
              <a:solidFill>
                <a:srgbClr val="000000"/>
              </a:solidFill>
              <a:latin typeface="Arial"/>
              <a:cs typeface="Arial"/>
              <a:sym typeface="Arial"/>
            </a:endParaRPr>
          </a:p>
          <a:p>
            <a:pPr>
              <a:spcBef>
                <a:spcPts val="370"/>
              </a:spcBef>
              <a:buClr>
                <a:srgbClr val="004869"/>
              </a:buClr>
              <a:buSzPts val="400"/>
            </a:pPr>
            <a:r>
              <a:rPr lang="en-GB" sz="1600" dirty="0">
                <a:solidFill>
                  <a:srgbClr val="000000"/>
                </a:solidFill>
                <a:latin typeface="Arial"/>
                <a:cs typeface="Arial"/>
                <a:sym typeface="Arial"/>
              </a:rPr>
              <a:t>BQSR: adjusts the quality of each base to adjust for these systematic errors</a:t>
            </a:r>
          </a:p>
          <a:p>
            <a:pPr>
              <a:spcBef>
                <a:spcPts val="370"/>
              </a:spcBef>
              <a:buClr>
                <a:srgbClr val="004869"/>
              </a:buClr>
              <a:buSzPts val="400"/>
            </a:pPr>
            <a:endParaRPr lang="en-GB" sz="1600" dirty="0">
              <a:solidFill>
                <a:srgbClr val="000000"/>
              </a:solidFill>
              <a:latin typeface="Arial"/>
              <a:cs typeface="Arial"/>
              <a:sym typeface="Arial"/>
            </a:endParaRPr>
          </a:p>
        </p:txBody>
      </p:sp>
      <p:sp>
        <p:nvSpPr>
          <p:cNvPr id="758" name="Shape 758"/>
          <p:cNvSpPr txBox="1"/>
          <p:nvPr/>
        </p:nvSpPr>
        <p:spPr>
          <a:xfrm>
            <a:off x="7320136" y="6237312"/>
            <a:ext cx="3168352" cy="52322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GB" sz="1400">
                <a:solidFill>
                  <a:srgbClr val="000000"/>
                </a:solidFill>
                <a:latin typeface="Arial"/>
                <a:ea typeface="Arial"/>
                <a:cs typeface="Arial"/>
                <a:sym typeface="Arial"/>
              </a:rPr>
              <a:t>https://www.ncbi.nlm.nih.gov/pmc/articles/PMC3409179/</a:t>
            </a:r>
            <a:endParaRPr/>
          </a:p>
        </p:txBody>
      </p:sp>
    </p:spTree>
    <p:extLst>
      <p:ext uri="{BB962C8B-B14F-4D97-AF65-F5344CB8AC3E}">
        <p14:creationId xmlns:p14="http://schemas.microsoft.com/office/powerpoint/2010/main" val="2276673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Shape 76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64" name="Shape 7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a:t>
            </a:r>
            <a:endParaRPr sz="2400" b="1">
              <a:solidFill>
                <a:srgbClr val="000000"/>
              </a:solidFill>
              <a:latin typeface="Arial"/>
              <a:ea typeface="Arial"/>
              <a:cs typeface="Arial"/>
              <a:sym typeface="Arial"/>
            </a:endParaRPr>
          </a:p>
        </p:txBody>
      </p:sp>
      <p:sp>
        <p:nvSpPr>
          <p:cNvPr id="765" name="Shape 765"/>
          <p:cNvSpPr txBox="1"/>
          <p:nvPr/>
        </p:nvSpPr>
        <p:spPr>
          <a:xfrm>
            <a:off x="1919536" y="980728"/>
            <a:ext cx="8352928" cy="5400600"/>
          </a:xfrm>
          <a:prstGeom prst="rect">
            <a:avLst/>
          </a:prstGeom>
          <a:noFill/>
          <a:ln>
            <a:noFill/>
          </a:ln>
        </p:spPr>
        <p:txBody>
          <a:bodyPr spcFirstLastPara="1" wrap="square" lIns="91425" tIns="45700" rIns="91425" bIns="45700" anchor="t" anchorCtr="0">
            <a:noAutofit/>
          </a:bodyPr>
          <a:lstStyle/>
          <a:p>
            <a:pPr>
              <a:buClr>
                <a:srgbClr val="004869"/>
              </a:buClr>
              <a:buSzPts val="463"/>
            </a:pPr>
            <a:r>
              <a:rPr lang="en-GB" sz="1850" b="1" dirty="0">
                <a:solidFill>
                  <a:srgbClr val="FF0000"/>
                </a:solidFill>
                <a:latin typeface="Arial"/>
                <a:ea typeface="Arial"/>
                <a:cs typeface="Arial"/>
                <a:sym typeface="Arial"/>
              </a:rPr>
              <a:t>The idea of recalibration</a:t>
            </a:r>
            <a:r>
              <a:rPr lang="en-GB" sz="1850" dirty="0">
                <a:solidFill>
                  <a:srgbClr val="000000"/>
                </a:solidFill>
                <a:latin typeface="Arial"/>
                <a:ea typeface="Arial"/>
                <a:cs typeface="Arial"/>
                <a:sym typeface="Arial"/>
              </a:rPr>
              <a:t>:</a:t>
            </a:r>
            <a:endParaRPr dirty="0"/>
          </a:p>
          <a:p>
            <a:pPr marL="457200" indent="-342900">
              <a:buClr>
                <a:schemeClr val="dk1"/>
              </a:buClr>
              <a:buSzPts val="1650"/>
              <a:buFont typeface="Arial"/>
              <a:buChar char="•"/>
            </a:pPr>
            <a:r>
              <a:rPr lang="en-GB" sz="1600" dirty="0">
                <a:solidFill>
                  <a:srgbClr val="000000"/>
                </a:solidFill>
                <a:latin typeface="Arial"/>
                <a:ea typeface="Arial"/>
                <a:cs typeface="Arial"/>
                <a:sym typeface="Arial"/>
              </a:rPr>
              <a:t>Use the alignment of your reads to a human reference</a:t>
            </a:r>
            <a:endParaRPr sz="1600" dirty="0"/>
          </a:p>
          <a:p>
            <a:pPr marL="457200" indent="-342900">
              <a:buClr>
                <a:schemeClr val="dk1"/>
              </a:buClr>
              <a:buSzPts val="1650"/>
              <a:buFont typeface="Arial"/>
              <a:buChar char="•"/>
            </a:pPr>
            <a:r>
              <a:rPr lang="en-GB" sz="1600" b="1" dirty="0">
                <a:solidFill>
                  <a:srgbClr val="000000"/>
                </a:solidFill>
                <a:latin typeface="Arial"/>
                <a:ea typeface="Arial"/>
                <a:cs typeface="Arial"/>
                <a:sym typeface="Arial"/>
              </a:rPr>
              <a:t>Remove</a:t>
            </a:r>
            <a:r>
              <a:rPr lang="en-GB" sz="1600" dirty="0">
                <a:solidFill>
                  <a:srgbClr val="000000"/>
                </a:solidFill>
                <a:latin typeface="Arial"/>
                <a:ea typeface="Arial"/>
                <a:cs typeface="Arial"/>
                <a:sym typeface="Arial"/>
              </a:rPr>
              <a:t> all known variants dbSNP+1000G etc SNP sites</a:t>
            </a:r>
            <a:endParaRPr sz="1600" dirty="0"/>
          </a:p>
          <a:p>
            <a:pPr marL="457200" indent="-342900">
              <a:buClr>
                <a:schemeClr val="dk1"/>
              </a:buClr>
              <a:buSzPts val="1500"/>
              <a:buFont typeface="Arial"/>
              <a:buChar char="•"/>
            </a:pPr>
            <a:r>
              <a:rPr lang="en-GB" sz="1600" b="1" dirty="0">
                <a:solidFill>
                  <a:srgbClr val="000000"/>
                </a:solidFill>
                <a:latin typeface="Arial"/>
                <a:ea typeface="Arial"/>
                <a:cs typeface="Arial"/>
                <a:sym typeface="Arial"/>
              </a:rPr>
              <a:t>Assume</a:t>
            </a:r>
            <a:r>
              <a:rPr lang="en-GB" sz="1600" dirty="0">
                <a:solidFill>
                  <a:srgbClr val="000000"/>
                </a:solidFill>
                <a:latin typeface="Arial"/>
                <a:ea typeface="Arial"/>
                <a:cs typeface="Arial"/>
                <a:sym typeface="Arial"/>
              </a:rPr>
              <a:t> all other mismatches in your data </a:t>
            </a:r>
            <a:r>
              <a:rPr lang="en-GB" sz="1600" b="1" dirty="0">
                <a:solidFill>
                  <a:srgbClr val="000000"/>
                </a:solidFill>
                <a:latin typeface="Arial"/>
                <a:ea typeface="Arial"/>
                <a:cs typeface="Arial"/>
                <a:sym typeface="Arial"/>
              </a:rPr>
              <a:t>are sequencing errors</a:t>
            </a:r>
          </a:p>
          <a:p>
            <a:pPr marL="457200" indent="-342900">
              <a:buClr>
                <a:schemeClr val="dk1"/>
              </a:buClr>
              <a:buSzPts val="1500"/>
              <a:buFont typeface="Arial"/>
              <a:buChar char="•"/>
            </a:pPr>
            <a:r>
              <a:rPr lang="en-GB" sz="1600" dirty="0">
                <a:solidFill>
                  <a:srgbClr val="000000"/>
                </a:solidFill>
                <a:latin typeface="Arial"/>
                <a:cs typeface="Arial"/>
                <a:sym typeface="Arial"/>
              </a:rPr>
              <a:t>Now you can infer the mean observed (“empirical”) error rate for </a:t>
            </a:r>
            <a:r>
              <a:rPr lang="en-GB" sz="1600" b="1" dirty="0">
                <a:solidFill>
                  <a:srgbClr val="FF0000"/>
                </a:solidFill>
                <a:latin typeface="Arial"/>
                <a:cs typeface="Arial"/>
                <a:sym typeface="Arial"/>
              </a:rPr>
              <a:t>these bins:</a:t>
            </a:r>
            <a:endParaRPr lang="en-GB" sz="1600" b="1" dirty="0">
              <a:solidFill>
                <a:srgbClr val="FF0000"/>
              </a:solidFill>
              <a:sym typeface="Arial"/>
            </a:endParaRPr>
          </a:p>
          <a:p>
            <a:pPr marL="914400" lvl="1" indent="-342900">
              <a:buClr>
                <a:schemeClr val="dk1"/>
              </a:buClr>
              <a:buSzPts val="1500"/>
              <a:buFont typeface="Arial"/>
              <a:buChar char="•"/>
            </a:pPr>
            <a:r>
              <a:rPr lang="en-GB" sz="1850" dirty="0">
                <a:solidFill>
                  <a:srgbClr val="FF0000"/>
                </a:solidFill>
                <a:latin typeface="Arial"/>
                <a:ea typeface="Arial"/>
                <a:cs typeface="Arial"/>
                <a:sym typeface="Arial"/>
              </a:rPr>
              <a:t>Position</a:t>
            </a:r>
            <a:r>
              <a:rPr lang="en-GB" sz="1850" dirty="0">
                <a:solidFill>
                  <a:srgbClr val="000000"/>
                </a:solidFill>
                <a:latin typeface="Arial"/>
                <a:ea typeface="Arial"/>
                <a:cs typeface="Arial"/>
                <a:sym typeface="Arial"/>
              </a:rPr>
              <a:t> of base in read (1 =&gt; length of read)</a:t>
            </a:r>
          </a:p>
          <a:p>
            <a:pPr marL="914400" lvl="1" indent="-342900">
              <a:buClr>
                <a:schemeClr val="dk1"/>
              </a:buClr>
              <a:buSzPts val="1500"/>
              <a:buFont typeface="Arial"/>
              <a:buChar char="•"/>
            </a:pPr>
            <a:r>
              <a:rPr lang="en-GB" sz="1850" dirty="0">
                <a:solidFill>
                  <a:srgbClr val="000000"/>
                </a:solidFill>
                <a:latin typeface="Arial"/>
                <a:ea typeface="Arial"/>
                <a:cs typeface="Arial"/>
                <a:sym typeface="Arial"/>
              </a:rPr>
              <a:t>Dinucleotide Sequence </a:t>
            </a:r>
            <a:r>
              <a:rPr lang="en-GB" sz="1850" dirty="0">
                <a:solidFill>
                  <a:srgbClr val="FF0000"/>
                </a:solidFill>
                <a:latin typeface="Arial"/>
                <a:ea typeface="Arial"/>
                <a:cs typeface="Arial"/>
                <a:sym typeface="Arial"/>
              </a:rPr>
              <a:t>Context</a:t>
            </a:r>
            <a:r>
              <a:rPr lang="en-GB" sz="1850" dirty="0">
                <a:solidFill>
                  <a:srgbClr val="000000"/>
                </a:solidFill>
                <a:latin typeface="Arial"/>
                <a:ea typeface="Arial"/>
                <a:cs typeface="Arial"/>
                <a:sym typeface="Arial"/>
              </a:rPr>
              <a:t>: AA, AT …, CA, CT …</a:t>
            </a:r>
          </a:p>
          <a:p>
            <a:pPr marL="457200" indent="-342900">
              <a:buClr>
                <a:schemeClr val="dk1"/>
              </a:buClr>
              <a:buSzPts val="1500"/>
              <a:buFont typeface="Arial"/>
              <a:buChar char="•"/>
            </a:pPr>
            <a:r>
              <a:rPr lang="en-GB" sz="1850" b="1" dirty="0">
                <a:solidFill>
                  <a:srgbClr val="000000"/>
                </a:solidFill>
                <a:latin typeface="Arial"/>
                <a:ea typeface="Arial"/>
                <a:cs typeface="Arial"/>
                <a:sym typeface="Arial"/>
              </a:rPr>
              <a:t>Empirical quality = number of mismatches / total number in bin.</a:t>
            </a:r>
          </a:p>
          <a:p>
            <a:pPr marL="457200" indent="-342900">
              <a:buClr>
                <a:schemeClr val="dk1"/>
              </a:buClr>
              <a:buSzPts val="1500"/>
              <a:buFont typeface="Arial"/>
              <a:buChar char="•"/>
            </a:pPr>
            <a:r>
              <a:rPr lang="en-GB" sz="1850" b="1" dirty="0">
                <a:solidFill>
                  <a:srgbClr val="000000"/>
                </a:solidFill>
                <a:latin typeface="Arial"/>
                <a:ea typeface="Arial"/>
                <a:cs typeface="Arial"/>
                <a:sym typeface="Arial"/>
              </a:rPr>
              <a:t>Compare empirical quality to </a:t>
            </a:r>
            <a:r>
              <a:rPr lang="en-GB" sz="1850" b="1" i="1" dirty="0">
                <a:solidFill>
                  <a:srgbClr val="000000"/>
                </a:solidFill>
                <a:latin typeface="Arial"/>
                <a:ea typeface="Arial"/>
                <a:cs typeface="Arial"/>
                <a:sym typeface="Arial"/>
              </a:rPr>
              <a:t>reported</a:t>
            </a:r>
            <a:r>
              <a:rPr lang="en-GB" sz="1850" b="1" dirty="0">
                <a:solidFill>
                  <a:srgbClr val="000000"/>
                </a:solidFill>
                <a:latin typeface="Arial"/>
                <a:ea typeface="Arial"/>
                <a:cs typeface="Arial"/>
                <a:sym typeface="Arial"/>
              </a:rPr>
              <a:t> sequencer base quality</a:t>
            </a:r>
            <a:r>
              <a:rPr lang="en-GB" sz="1850" dirty="0">
                <a:solidFill>
                  <a:srgbClr val="000000"/>
                </a:solidFill>
                <a:latin typeface="Arial"/>
                <a:ea typeface="Arial"/>
                <a:cs typeface="Arial"/>
                <a:sym typeface="Arial"/>
              </a:rPr>
              <a:t> in each of these categories.</a:t>
            </a:r>
          </a:p>
          <a:p>
            <a:pPr marL="457200" indent="-342900">
              <a:buClr>
                <a:schemeClr val="dk1"/>
              </a:buClr>
              <a:buSzPts val="1500"/>
              <a:buFont typeface="Arial"/>
              <a:buChar char="•"/>
            </a:pPr>
            <a:r>
              <a:rPr lang="en-GB" sz="1850" b="1" dirty="0">
                <a:solidFill>
                  <a:srgbClr val="000000"/>
                </a:solidFill>
                <a:latin typeface="Arial"/>
                <a:ea typeface="Arial"/>
                <a:cs typeface="Arial"/>
                <a:sym typeface="Arial"/>
              </a:rPr>
              <a:t>Derive an adjustment</a:t>
            </a:r>
            <a:r>
              <a:rPr lang="en-GB" sz="1850" dirty="0">
                <a:solidFill>
                  <a:srgbClr val="000000"/>
                </a:solidFill>
                <a:latin typeface="Arial"/>
                <a:ea typeface="Arial"/>
                <a:cs typeface="Arial"/>
                <a:sym typeface="Arial"/>
              </a:rPr>
              <a:t> for each category, to be applied to each reported base quality value</a:t>
            </a:r>
          </a:p>
          <a:p>
            <a:pPr marL="457200" indent="-342900">
              <a:buClr>
                <a:schemeClr val="dk1"/>
              </a:buClr>
              <a:buSzPts val="1500"/>
              <a:buFont typeface="Arial"/>
              <a:buChar char="•"/>
            </a:pPr>
            <a:endParaRPr sz="1850" dirty="0">
              <a:solidFill>
                <a:srgbClr val="000000"/>
              </a:solidFill>
              <a:latin typeface="Arial"/>
              <a:ea typeface="Arial"/>
              <a:cs typeface="Arial"/>
              <a:sym typeface="Arial"/>
            </a:endParaRPr>
          </a:p>
          <a:p>
            <a:pPr>
              <a:spcBef>
                <a:spcPts val="370"/>
              </a:spcBef>
              <a:buClr>
                <a:srgbClr val="004869"/>
              </a:buClr>
              <a:buSzPts val="463"/>
            </a:pPr>
            <a:r>
              <a:rPr lang="en-GB" sz="1850" dirty="0">
                <a:solidFill>
                  <a:srgbClr val="000000"/>
                </a:solidFill>
                <a:latin typeface="Arial"/>
                <a:ea typeface="Arial"/>
                <a:cs typeface="Arial"/>
                <a:sym typeface="Arial"/>
              </a:rPr>
              <a:t>e.g. Reported: Sequencer reports Q25 base calls for a “T” in context “AT"</a:t>
            </a:r>
            <a:endParaRPr dirty="0"/>
          </a:p>
          <a:p>
            <a:pPr marL="457200" indent="-342900">
              <a:spcBef>
                <a:spcPts val="370"/>
              </a:spcBef>
              <a:buClr>
                <a:schemeClr val="dk1"/>
              </a:buClr>
              <a:buSzPts val="1650"/>
              <a:buFont typeface="Arial"/>
              <a:buChar char="•"/>
            </a:pPr>
            <a:r>
              <a:rPr lang="en-GB" sz="1650" dirty="0">
                <a:solidFill>
                  <a:srgbClr val="000000"/>
                </a:solidFill>
                <a:latin typeface="Arial"/>
                <a:ea typeface="Arial"/>
                <a:cs typeface="Arial"/>
                <a:sym typeface="Arial"/>
              </a:rPr>
              <a:t>Empirical: After alignment - it may be that ”T” in context “AT” actually mismatches the reference at a 1 in 100 rate, so are actually Q20</a:t>
            </a:r>
          </a:p>
          <a:p>
            <a:pPr marL="457200" indent="-342900">
              <a:spcBef>
                <a:spcPts val="370"/>
              </a:spcBef>
              <a:buClr>
                <a:schemeClr val="dk1"/>
              </a:buClr>
              <a:buSzPts val="1650"/>
              <a:buFont typeface="Arial"/>
              <a:buChar char="•"/>
            </a:pPr>
            <a:r>
              <a:rPr lang="en-GB" sz="1650" dirty="0">
                <a:solidFill>
                  <a:srgbClr val="000000"/>
                </a:solidFill>
                <a:latin typeface="Arial"/>
                <a:cs typeface="Arial"/>
                <a:sym typeface="Arial"/>
              </a:rPr>
              <a:t>Adjustment: for every T in “AT” – subtract 5 from BQ. (30=&gt;25, 21=&gt; 16 etc)</a:t>
            </a:r>
            <a:endParaRPr lang="en-GB" dirty="0">
              <a:sym typeface="Arial"/>
            </a:endParaRPr>
          </a:p>
          <a:p>
            <a:pPr marL="457200" indent="-342900">
              <a:spcBef>
                <a:spcPts val="370"/>
              </a:spcBef>
              <a:buClr>
                <a:schemeClr val="dk1"/>
              </a:buClr>
              <a:buSzPts val="1650"/>
              <a:buFont typeface="Arial"/>
              <a:buChar char="•"/>
            </a:pPr>
            <a:endParaRPr sz="1850" b="1" dirty="0">
              <a:solidFill>
                <a:srgbClr val="000000"/>
              </a:solidFill>
              <a:latin typeface="Arial"/>
              <a:ea typeface="Arial"/>
              <a:cs typeface="Arial"/>
              <a:sym typeface="Arial"/>
            </a:endParaRPr>
          </a:p>
          <a:p>
            <a:pPr>
              <a:spcBef>
                <a:spcPts val="370"/>
              </a:spcBef>
              <a:buClr>
                <a:schemeClr val="dk1"/>
              </a:buClr>
              <a:buSzPts val="463"/>
            </a:pPr>
            <a:r>
              <a:rPr lang="en-GB" sz="1850" b="1" dirty="0">
                <a:solidFill>
                  <a:srgbClr val="000000"/>
                </a:solidFill>
                <a:latin typeface="Arial"/>
                <a:ea typeface="Arial"/>
                <a:cs typeface="Arial"/>
                <a:sym typeface="Arial"/>
              </a:rPr>
              <a:t>NOTE</a:t>
            </a:r>
            <a:r>
              <a:rPr lang="en-GB" sz="1850" dirty="0">
                <a:solidFill>
                  <a:srgbClr val="000000"/>
                </a:solidFill>
                <a:latin typeface="Arial"/>
                <a:ea typeface="Arial"/>
                <a:cs typeface="Arial"/>
                <a:sym typeface="Arial"/>
              </a:rPr>
              <a:t>: requires a reference genome and a </a:t>
            </a:r>
            <a:r>
              <a:rPr lang="en-GB" sz="1850" dirty="0" err="1">
                <a:solidFill>
                  <a:srgbClr val="000000"/>
                </a:solidFill>
                <a:latin typeface="Arial"/>
                <a:ea typeface="Arial"/>
                <a:cs typeface="Arial"/>
                <a:sym typeface="Arial"/>
              </a:rPr>
              <a:t>catalog</a:t>
            </a:r>
            <a:r>
              <a:rPr lang="en-GB" sz="1850" dirty="0">
                <a:solidFill>
                  <a:srgbClr val="000000"/>
                </a:solidFill>
                <a:latin typeface="Arial"/>
                <a:ea typeface="Arial"/>
                <a:cs typeface="Arial"/>
                <a:sym typeface="Arial"/>
              </a:rPr>
              <a:t> of variable sites</a:t>
            </a:r>
            <a:endParaRPr dirty="0"/>
          </a:p>
        </p:txBody>
      </p:sp>
    </p:spTree>
    <p:extLst>
      <p:ext uri="{BB962C8B-B14F-4D97-AF65-F5344CB8AC3E}">
        <p14:creationId xmlns:p14="http://schemas.microsoft.com/office/powerpoint/2010/main" val="1383506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Shape 77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71" name="Shape 77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 effects</a:t>
            </a:r>
            <a:endParaRPr sz="2400" b="1">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833B68E-5960-8846-91BB-6391FB8421A7}"/>
              </a:ext>
            </a:extLst>
          </p:cNvPr>
          <p:cNvPicPr>
            <a:picLocks noChangeAspect="1"/>
          </p:cNvPicPr>
          <p:nvPr/>
        </p:nvPicPr>
        <p:blipFill>
          <a:blip r:embed="rId4"/>
          <a:stretch>
            <a:fillRect/>
          </a:stretch>
        </p:blipFill>
        <p:spPr>
          <a:xfrm>
            <a:off x="15669" y="1082063"/>
            <a:ext cx="5975114" cy="4617133"/>
          </a:xfrm>
          <a:prstGeom prst="rect">
            <a:avLst/>
          </a:prstGeom>
          <a:ln>
            <a:solidFill>
              <a:srgbClr val="FF0000"/>
            </a:solidFill>
          </a:ln>
        </p:spPr>
      </p:pic>
      <p:pic>
        <p:nvPicPr>
          <p:cNvPr id="3" name="Picture 2">
            <a:extLst>
              <a:ext uri="{FF2B5EF4-FFF2-40B4-BE49-F238E27FC236}">
                <a16:creationId xmlns:a16="http://schemas.microsoft.com/office/drawing/2014/main" id="{551C077E-E3AF-8C41-B6DB-23FF41C712E3}"/>
              </a:ext>
            </a:extLst>
          </p:cNvPr>
          <p:cNvPicPr>
            <a:picLocks noChangeAspect="1"/>
          </p:cNvPicPr>
          <p:nvPr/>
        </p:nvPicPr>
        <p:blipFill>
          <a:blip r:embed="rId5"/>
          <a:stretch>
            <a:fillRect/>
          </a:stretch>
        </p:blipFill>
        <p:spPr>
          <a:xfrm>
            <a:off x="6161786" y="1081796"/>
            <a:ext cx="5975459" cy="4617400"/>
          </a:xfrm>
          <a:prstGeom prst="rect">
            <a:avLst/>
          </a:prstGeom>
          <a:ln>
            <a:solidFill>
              <a:srgbClr val="FF0000"/>
            </a:solidFill>
          </a:ln>
        </p:spPr>
      </p:pic>
    </p:spTree>
    <p:extLst>
      <p:ext uri="{BB962C8B-B14F-4D97-AF65-F5344CB8AC3E}">
        <p14:creationId xmlns:p14="http://schemas.microsoft.com/office/powerpoint/2010/main" val="1150387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793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6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848" name="Google Shape;848;p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Library duplicates</a:t>
            </a:r>
            <a:endParaRPr sz="2400" b="1">
              <a:solidFill>
                <a:srgbClr val="000000"/>
              </a:solidFill>
              <a:latin typeface="Arial"/>
              <a:ea typeface="Arial"/>
              <a:cs typeface="Arial"/>
              <a:sym typeface="Arial"/>
            </a:endParaRPr>
          </a:p>
        </p:txBody>
      </p:sp>
      <p:sp>
        <p:nvSpPr>
          <p:cNvPr id="849" name="Google Shape;849;p64"/>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lnSpc>
                <a:spcPct val="110000"/>
              </a:lnSpc>
              <a:buClr>
                <a:srgbClr val="004869"/>
              </a:buClr>
              <a:buSzPts val="450"/>
            </a:pPr>
            <a:r>
              <a:rPr lang="en-GB" dirty="0">
                <a:solidFill>
                  <a:srgbClr val="000000"/>
                </a:solidFill>
                <a:latin typeface="Arial"/>
                <a:ea typeface="Arial"/>
                <a:cs typeface="Arial"/>
                <a:sym typeface="Arial"/>
              </a:rPr>
              <a:t>All second-gen sequencing platforms are NOT single molecule sequencing</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FF0000"/>
                </a:solidFill>
                <a:latin typeface="Arial"/>
                <a:ea typeface="Arial"/>
                <a:cs typeface="Arial"/>
                <a:sym typeface="Arial"/>
              </a:rPr>
              <a:t>PCR amplification </a:t>
            </a:r>
            <a:r>
              <a:rPr lang="en-GB" dirty="0">
                <a:solidFill>
                  <a:srgbClr val="000000"/>
                </a:solidFill>
                <a:latin typeface="Arial"/>
                <a:ea typeface="Arial"/>
                <a:cs typeface="Arial"/>
                <a:sym typeface="Arial"/>
              </a:rPr>
              <a:t>step in library preparation</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Can result in duplicate DNA fragments in the final library prep.</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PCR-free protocols do exist – require larger volumes of input DNA</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rgbClr val="004869"/>
              </a:buClr>
              <a:buSzPts val="450"/>
            </a:pPr>
            <a:r>
              <a:rPr lang="en-GB" dirty="0">
                <a:solidFill>
                  <a:srgbClr val="000000"/>
                </a:solidFill>
                <a:latin typeface="Arial"/>
                <a:ea typeface="Arial"/>
                <a:cs typeface="Arial"/>
                <a:sym typeface="Arial"/>
              </a:rPr>
              <a:t>Problem: can result in false SNP calls</a:t>
            </a:r>
            <a:endParaRPr lang="en-GB"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Duplicates manifest themselves as high read depth support</a:t>
            </a:r>
            <a:endParaRPr lang="en-GB"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Solution:</a:t>
            </a:r>
            <a:endParaRPr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Align reads to the reference genome</a:t>
            </a:r>
            <a:endParaRPr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Identify read-pairs where the </a:t>
            </a:r>
            <a:r>
              <a:rPr lang="en-GB" b="1" i="1" dirty="0">
                <a:solidFill>
                  <a:srgbClr val="000000"/>
                </a:solidFill>
                <a:latin typeface="Arial"/>
                <a:ea typeface="Arial"/>
                <a:cs typeface="Arial"/>
                <a:sym typeface="Arial"/>
              </a:rPr>
              <a:t>outer ends</a:t>
            </a:r>
            <a:r>
              <a:rPr lang="en-GB" dirty="0">
                <a:solidFill>
                  <a:srgbClr val="000000"/>
                </a:solidFill>
                <a:latin typeface="Arial"/>
                <a:ea typeface="Arial"/>
                <a:cs typeface="Arial"/>
                <a:sym typeface="Arial"/>
              </a:rPr>
              <a:t> map to the same position on the genome and remove all but 1 copy</a:t>
            </a:r>
            <a:endParaRPr sz="1400"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rmdup</a:t>
            </a:r>
            <a:endParaRPr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a:solidFill>
                  <a:srgbClr val="000000"/>
                </a:solidFill>
                <a:latin typeface="Arial"/>
                <a:ea typeface="Arial"/>
                <a:cs typeface="Arial"/>
                <a:sym typeface="Arial"/>
              </a:rPr>
              <a:t>Picard/GATK: </a:t>
            </a:r>
            <a:r>
              <a:rPr lang="en-GB" dirty="0" err="1">
                <a:solidFill>
                  <a:srgbClr val="000000"/>
                </a:solidFill>
                <a:latin typeface="Arial"/>
                <a:ea typeface="Arial"/>
                <a:cs typeface="Arial"/>
                <a:sym typeface="Arial"/>
              </a:rPr>
              <a:t>MarkDuplicates</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Generally low number of duplicates in good libraries (&lt;5%). </a:t>
            </a:r>
            <a:r>
              <a:rPr lang="en-GB" i="1" dirty="0">
                <a:solidFill>
                  <a:srgbClr val="000000"/>
                </a:solidFill>
                <a:latin typeface="Arial"/>
                <a:ea typeface="Arial"/>
                <a:cs typeface="Arial"/>
                <a:sym typeface="Arial"/>
              </a:rPr>
              <a:t>But I see ~15%</a:t>
            </a:r>
            <a:endParaRPr dirty="0">
              <a:solidFill>
                <a:srgbClr val="000000"/>
              </a:solidFill>
              <a:latin typeface="Arial"/>
              <a:ea typeface="Arial"/>
              <a:cs typeface="Arial"/>
              <a:sym typeface="Arial"/>
            </a:endParaRPr>
          </a:p>
          <a:p>
            <a:pPr>
              <a:lnSpc>
                <a:spcPct val="110000"/>
              </a:lnSpc>
              <a:buClr>
                <a:srgbClr val="004869"/>
              </a:buClr>
              <a:buSzPts val="450"/>
            </a:pPr>
            <a:endParaRPr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95942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1981200" y="122246"/>
            <a:ext cx="8229600" cy="795600"/>
          </a:xfrm>
          <a:prstGeom prst="rect">
            <a:avLst/>
          </a:prstGeom>
        </p:spPr>
        <p:txBody>
          <a:bodyPr spcFirstLastPara="1" vert="horz" wrap="square" lIns="91425" tIns="91425" rIns="91425" bIns="91425" rtlCol="0" anchor="ctr" anchorCtr="0">
            <a:noAutofit/>
          </a:bodyPr>
          <a:lstStyle/>
          <a:p>
            <a:r>
              <a:rPr lang="en-GB"/>
              <a:t>Duplicates and False SNPs</a:t>
            </a:r>
            <a:endParaRPr/>
          </a:p>
        </p:txBody>
      </p:sp>
      <p:pic>
        <p:nvPicPr>
          <p:cNvPr id="423" name="Google Shape;423;p49"/>
          <p:cNvPicPr preferRelativeResize="0"/>
          <p:nvPr/>
        </p:nvPicPr>
        <p:blipFill rotWithShape="1">
          <a:blip r:embed="rId3">
            <a:alphaModFix/>
          </a:blip>
          <a:srcRect/>
          <a:stretch/>
        </p:blipFill>
        <p:spPr>
          <a:xfrm>
            <a:off x="1535020" y="1082547"/>
            <a:ext cx="9144000" cy="4461000"/>
          </a:xfrm>
          <a:prstGeom prst="rect">
            <a:avLst/>
          </a:prstGeom>
          <a:noFill/>
          <a:ln>
            <a:noFill/>
          </a:ln>
        </p:spPr>
      </p:pic>
      <p:sp>
        <p:nvSpPr>
          <p:cNvPr id="424" name="Google Shape;424;p49"/>
          <p:cNvSpPr/>
          <p:nvPr/>
        </p:nvSpPr>
        <p:spPr>
          <a:xfrm>
            <a:off x="2711358" y="957134"/>
            <a:ext cx="241200" cy="4946700"/>
          </a:xfrm>
          <a:prstGeom prst="rect">
            <a:avLst/>
          </a:prstGeom>
          <a:noFill/>
          <a:ln w="5715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2585785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0"/>
          <p:cNvSpPr txBox="1">
            <a:spLocks noGrp="1"/>
          </p:cNvSpPr>
          <p:nvPr>
            <p:ph type="title"/>
          </p:nvPr>
        </p:nvSpPr>
        <p:spPr>
          <a:xfrm>
            <a:off x="1981200" y="122246"/>
            <a:ext cx="8229600" cy="795600"/>
          </a:xfrm>
          <a:prstGeom prst="rect">
            <a:avLst/>
          </a:prstGeom>
        </p:spPr>
        <p:txBody>
          <a:bodyPr spcFirstLastPara="1" vert="horz" wrap="square" lIns="91425" tIns="91425" rIns="91425" bIns="91425" rtlCol="0" anchor="ctr" anchorCtr="0">
            <a:noAutofit/>
          </a:bodyPr>
          <a:lstStyle/>
          <a:p>
            <a:r>
              <a:rPr lang="en-GB"/>
              <a:t>Duplicates and False SNPs</a:t>
            </a:r>
            <a:endParaRPr/>
          </a:p>
        </p:txBody>
      </p:sp>
      <p:pic>
        <p:nvPicPr>
          <p:cNvPr id="430" name="Google Shape;430;p50"/>
          <p:cNvPicPr preferRelativeResize="0"/>
          <p:nvPr/>
        </p:nvPicPr>
        <p:blipFill rotWithShape="1">
          <a:blip r:embed="rId3">
            <a:alphaModFix/>
          </a:blip>
          <a:srcRect/>
          <a:stretch/>
        </p:blipFill>
        <p:spPr>
          <a:xfrm>
            <a:off x="1535020" y="1082547"/>
            <a:ext cx="9144000" cy="4461000"/>
          </a:xfrm>
          <a:prstGeom prst="rect">
            <a:avLst/>
          </a:prstGeom>
          <a:noFill/>
          <a:ln>
            <a:noFill/>
          </a:ln>
        </p:spPr>
      </p:pic>
      <p:sp>
        <p:nvSpPr>
          <p:cNvPr id="431" name="Google Shape;431;p50"/>
          <p:cNvSpPr/>
          <p:nvPr/>
        </p:nvSpPr>
        <p:spPr>
          <a:xfrm>
            <a:off x="1535025" y="1574250"/>
            <a:ext cx="1762500" cy="79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 name="Google Shape;432;p50"/>
          <p:cNvSpPr/>
          <p:nvPr/>
        </p:nvSpPr>
        <p:spPr>
          <a:xfrm>
            <a:off x="1535025" y="2717250"/>
            <a:ext cx="3521400" cy="64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 name="Google Shape;433;p50"/>
          <p:cNvSpPr/>
          <p:nvPr/>
        </p:nvSpPr>
        <p:spPr>
          <a:xfrm>
            <a:off x="1535025" y="3674000"/>
            <a:ext cx="3521400" cy="939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 name="Google Shape;434;p50"/>
          <p:cNvSpPr/>
          <p:nvPr/>
        </p:nvSpPr>
        <p:spPr>
          <a:xfrm>
            <a:off x="2711358" y="957134"/>
            <a:ext cx="241200" cy="4946700"/>
          </a:xfrm>
          <a:prstGeom prst="rect">
            <a:avLst/>
          </a:prstGeom>
          <a:noFill/>
          <a:ln w="5715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1842422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139321"/>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a:t>
            </a:r>
            <a:r>
              <a:rPr lang="en-US" dirty="0">
                <a:solidFill>
                  <a:srgbClr val="FF0000"/>
                </a:solidFill>
              </a:rPr>
              <a:t>Dissemination</a:t>
            </a:r>
            <a:r>
              <a:rPr lang="en-US" dirty="0"/>
              <a:t>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p:txBody>
      </p:sp>
    </p:spTree>
    <p:extLst>
      <p:ext uri="{BB962C8B-B14F-4D97-AF65-F5344CB8AC3E}">
        <p14:creationId xmlns:p14="http://schemas.microsoft.com/office/powerpoint/2010/main" val="1803744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692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After alignment: BAM file improvement before variant calling</a:t>
            </a:r>
          </a:p>
        </p:txBody>
      </p:sp>
      <p:sp>
        <p:nvSpPr>
          <p:cNvPr id="2" name="Oval 1">
            <a:extLst>
              <a:ext uri="{FF2B5EF4-FFF2-40B4-BE49-F238E27FC236}">
                <a16:creationId xmlns:a16="http://schemas.microsoft.com/office/drawing/2014/main" id="{3229A339-A96D-5541-AA4B-AB275556EF9C}"/>
              </a:ext>
            </a:extLst>
          </p:cNvPr>
          <p:cNvSpPr/>
          <p:nvPr/>
        </p:nvSpPr>
        <p:spPr>
          <a:xfrm>
            <a:off x="711128" y="1728788"/>
            <a:ext cx="4065224"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17BA889-FE84-EA4C-B65F-614E2C22697C}"/>
              </a:ext>
            </a:extLst>
          </p:cNvPr>
          <p:cNvCxnSpPr>
            <a:cxnSpLocks/>
          </p:cNvCxnSpPr>
          <p:nvPr/>
        </p:nvCxnSpPr>
        <p:spPr>
          <a:xfrm flipH="1">
            <a:off x="4776352" y="1597446"/>
            <a:ext cx="3122743" cy="461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DD00EB-14C0-EA4C-9EA8-A05D23EF8713}"/>
              </a:ext>
            </a:extLst>
          </p:cNvPr>
          <p:cNvSpPr txBox="1"/>
          <p:nvPr/>
        </p:nvSpPr>
        <p:spPr>
          <a:xfrm>
            <a:off x="8028703" y="1135781"/>
            <a:ext cx="2529127" cy="923330"/>
          </a:xfrm>
          <a:prstGeom prst="rect">
            <a:avLst/>
          </a:prstGeom>
          <a:noFill/>
          <a:ln>
            <a:solidFill>
              <a:srgbClr val="FF0000"/>
            </a:solidFill>
          </a:ln>
        </p:spPr>
        <p:txBody>
          <a:bodyPr wrap="square" rtlCol="0">
            <a:spAutoFit/>
          </a:bodyPr>
          <a:lstStyle/>
          <a:p>
            <a:r>
              <a:rPr lang="en-US" dirty="0"/>
              <a:t>If you are an consumer then you should have a grasp of this</a:t>
            </a:r>
          </a:p>
        </p:txBody>
      </p:sp>
      <p:sp>
        <p:nvSpPr>
          <p:cNvPr id="10" name="Right Brace 9">
            <a:extLst>
              <a:ext uri="{FF2B5EF4-FFF2-40B4-BE49-F238E27FC236}">
                <a16:creationId xmlns:a16="http://schemas.microsoft.com/office/drawing/2014/main" id="{55C1080C-BADA-5740-89A3-89351C756DDC}"/>
              </a:ext>
            </a:extLst>
          </p:cNvPr>
          <p:cNvSpPr/>
          <p:nvPr/>
        </p:nvSpPr>
        <p:spPr>
          <a:xfrm>
            <a:off x="7474432" y="2316476"/>
            <a:ext cx="870332" cy="9124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CE1AD18-207D-F74D-9522-6E397D7E45E8}"/>
              </a:ext>
            </a:extLst>
          </p:cNvPr>
          <p:cNvSpPr txBox="1"/>
          <p:nvPr/>
        </p:nvSpPr>
        <p:spPr>
          <a:xfrm>
            <a:off x="8344764" y="2316476"/>
            <a:ext cx="2529127" cy="1477328"/>
          </a:xfrm>
          <a:prstGeom prst="rect">
            <a:avLst/>
          </a:prstGeom>
          <a:noFill/>
          <a:ln>
            <a:solidFill>
              <a:srgbClr val="FF0000"/>
            </a:solidFill>
          </a:ln>
        </p:spPr>
        <p:txBody>
          <a:bodyPr wrap="square" rtlCol="0">
            <a:spAutoFit/>
          </a:bodyPr>
          <a:lstStyle/>
          <a:p>
            <a:r>
              <a:rPr lang="en-US" dirty="0"/>
              <a:t>An informatics group should have control of this, but you should be aware that it’s being done.</a:t>
            </a:r>
          </a:p>
        </p:txBody>
      </p:sp>
    </p:spTree>
    <p:extLst>
      <p:ext uri="{BB962C8B-B14F-4D97-AF65-F5344CB8AC3E}">
        <p14:creationId xmlns:p14="http://schemas.microsoft.com/office/powerpoint/2010/main" val="2244645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E314-F5B5-6B4F-A42C-3A5804C6EB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C375637-F895-2D42-BAC8-6C9D6EEFF642}"/>
              </a:ext>
            </a:extLst>
          </p:cNvPr>
          <p:cNvSpPr>
            <a:spLocks noGrp="1"/>
          </p:cNvSpPr>
          <p:nvPr>
            <p:ph idx="1"/>
          </p:nvPr>
        </p:nvSpPr>
        <p:spPr/>
        <p:txBody>
          <a:bodyPr>
            <a:normAutofit/>
          </a:bodyPr>
          <a:lstStyle/>
          <a:p>
            <a:pPr marL="0" indent="0" algn="ctr">
              <a:buNone/>
            </a:pPr>
            <a:r>
              <a:rPr lang="en-US" sz="6400" dirty="0"/>
              <a:t>QUESTIONS?</a:t>
            </a:r>
          </a:p>
          <a:p>
            <a:pPr marL="0" indent="0" algn="ctr">
              <a:buNone/>
            </a:pPr>
            <a:endParaRPr lang="en-US" sz="6400" dirty="0"/>
          </a:p>
        </p:txBody>
      </p:sp>
    </p:spTree>
    <p:extLst>
      <p:ext uri="{BB962C8B-B14F-4D97-AF65-F5344CB8AC3E}">
        <p14:creationId xmlns:p14="http://schemas.microsoft.com/office/powerpoint/2010/main" val="3497921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141" name="Google Shape;141;p15"/>
          <p:cNvSpPr txBox="1"/>
          <p:nvPr/>
        </p:nvSpPr>
        <p:spPr>
          <a:xfrm>
            <a:off x="1520336" y="2292626"/>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INTERLUDE – PAIRED END SEQUENCING PARAMETERS</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93501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30639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CE9A047-22C9-974E-A9EC-35D8A47FD0E3}"/>
              </a:ext>
            </a:extLst>
          </p:cNvPr>
          <p:cNvSpPr txBox="1"/>
          <p:nvPr/>
        </p:nvSpPr>
        <p:spPr>
          <a:xfrm>
            <a:off x="19131" y="2148163"/>
            <a:ext cx="1099515" cy="1200329"/>
          </a:xfrm>
          <a:prstGeom prst="rect">
            <a:avLst/>
          </a:prstGeom>
          <a:noFill/>
          <a:ln w="76200">
            <a:solidFill>
              <a:srgbClr val="FF0000"/>
            </a:solidFill>
          </a:ln>
        </p:spPr>
        <p:txBody>
          <a:bodyPr wrap="square" rtlCol="0">
            <a:spAutoFit/>
          </a:bodyPr>
          <a:lstStyle/>
          <a:p>
            <a:r>
              <a:rPr lang="en-US" dirty="0"/>
              <a:t>Both reads get the same “name”</a:t>
            </a:r>
          </a:p>
        </p:txBody>
      </p:sp>
    </p:spTree>
    <p:extLst>
      <p:ext uri="{BB962C8B-B14F-4D97-AF65-F5344CB8AC3E}">
        <p14:creationId xmlns:p14="http://schemas.microsoft.com/office/powerpoint/2010/main" val="2490881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416320"/>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Dissemination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a:p>
            <a:r>
              <a:rPr lang="en-US" b="1" dirty="0">
                <a:solidFill>
                  <a:srgbClr val="FF0000"/>
                </a:solidFill>
              </a:rPr>
              <a:t>TREE OF LIFE PROGRAM AT SANGER – now 2 years old - IS CHANGING THIS FOREVER</a:t>
            </a:r>
          </a:p>
        </p:txBody>
      </p:sp>
    </p:spTree>
    <p:extLst>
      <p:ext uri="{BB962C8B-B14F-4D97-AF65-F5344CB8AC3E}">
        <p14:creationId xmlns:p14="http://schemas.microsoft.com/office/powerpoint/2010/main" val="14458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6"/>
          <a:stretch>
            <a:fillRect/>
          </a:stretch>
        </p:blipFill>
        <p:spPr>
          <a:xfrm>
            <a:off x="192551" y="3886981"/>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355713" y="3636611"/>
            <a:ext cx="2948821" cy="369332"/>
          </a:xfrm>
          <a:prstGeom prst="rect">
            <a:avLst/>
          </a:prstGeom>
          <a:noFill/>
        </p:spPr>
        <p:txBody>
          <a:bodyPr wrap="none" rtlCol="0">
            <a:spAutoFit/>
          </a:bodyPr>
          <a:lstStyle/>
          <a:p>
            <a:r>
              <a:rPr lang="en-US" dirty="0"/>
              <a:t>HUMAN reference sequences</a:t>
            </a:r>
          </a:p>
        </p:txBody>
      </p:sp>
      <p:pic>
        <p:nvPicPr>
          <p:cNvPr id="7" name="Picture 6">
            <a:extLst>
              <a:ext uri="{FF2B5EF4-FFF2-40B4-BE49-F238E27FC236}">
                <a16:creationId xmlns:a16="http://schemas.microsoft.com/office/drawing/2014/main" id="{B49DB01B-18D1-334A-8F5D-883B3D453F3E}"/>
              </a:ext>
            </a:extLst>
          </p:cNvPr>
          <p:cNvPicPr>
            <a:picLocks noChangeAspect="1"/>
          </p:cNvPicPr>
          <p:nvPr/>
        </p:nvPicPr>
        <p:blipFill>
          <a:blip r:embed="rId7"/>
          <a:stretch>
            <a:fillRect/>
          </a:stretch>
        </p:blipFill>
        <p:spPr>
          <a:xfrm>
            <a:off x="7429500" y="3886606"/>
            <a:ext cx="4762500" cy="2082800"/>
          </a:xfrm>
          <a:prstGeom prst="rect">
            <a:avLst/>
          </a:prstGeom>
        </p:spPr>
      </p:pic>
      <p:sp>
        <p:nvSpPr>
          <p:cNvPr id="14" name="TextBox 13">
            <a:extLst>
              <a:ext uri="{FF2B5EF4-FFF2-40B4-BE49-F238E27FC236}">
                <a16:creationId xmlns:a16="http://schemas.microsoft.com/office/drawing/2014/main" id="{1D0EB962-CC5C-2D43-AE3D-E94E7D9D308E}"/>
              </a:ext>
            </a:extLst>
          </p:cNvPr>
          <p:cNvSpPr txBox="1"/>
          <p:nvPr/>
        </p:nvSpPr>
        <p:spPr>
          <a:xfrm>
            <a:off x="9179148" y="3517274"/>
            <a:ext cx="2892715" cy="369332"/>
          </a:xfrm>
          <a:prstGeom prst="rect">
            <a:avLst/>
          </a:prstGeom>
          <a:noFill/>
        </p:spPr>
        <p:txBody>
          <a:bodyPr wrap="none" rtlCol="0">
            <a:spAutoFit/>
          </a:bodyPr>
          <a:lstStyle/>
          <a:p>
            <a:r>
              <a:rPr lang="en-US" dirty="0"/>
              <a:t>MOUSE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Tree>
    <p:extLst>
      <p:ext uri="{BB962C8B-B14F-4D97-AF65-F5344CB8AC3E}">
        <p14:creationId xmlns:p14="http://schemas.microsoft.com/office/powerpoint/2010/main" val="405773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6"/>
          <a:stretch>
            <a:fillRect/>
          </a:stretch>
        </p:blipFill>
        <p:spPr>
          <a:xfrm>
            <a:off x="192551" y="3886981"/>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355713" y="3636611"/>
            <a:ext cx="2948821" cy="369332"/>
          </a:xfrm>
          <a:prstGeom prst="rect">
            <a:avLst/>
          </a:prstGeom>
          <a:noFill/>
        </p:spPr>
        <p:txBody>
          <a:bodyPr wrap="none" rtlCol="0">
            <a:spAutoFit/>
          </a:bodyPr>
          <a:lstStyle/>
          <a:p>
            <a:r>
              <a:rPr lang="en-US" dirty="0"/>
              <a:t>HUMAN reference sequences</a:t>
            </a:r>
          </a:p>
        </p:txBody>
      </p:sp>
      <p:pic>
        <p:nvPicPr>
          <p:cNvPr id="7" name="Picture 6">
            <a:extLst>
              <a:ext uri="{FF2B5EF4-FFF2-40B4-BE49-F238E27FC236}">
                <a16:creationId xmlns:a16="http://schemas.microsoft.com/office/drawing/2014/main" id="{B49DB01B-18D1-334A-8F5D-883B3D453F3E}"/>
              </a:ext>
            </a:extLst>
          </p:cNvPr>
          <p:cNvPicPr>
            <a:picLocks noChangeAspect="1"/>
          </p:cNvPicPr>
          <p:nvPr/>
        </p:nvPicPr>
        <p:blipFill>
          <a:blip r:embed="rId7"/>
          <a:stretch>
            <a:fillRect/>
          </a:stretch>
        </p:blipFill>
        <p:spPr>
          <a:xfrm>
            <a:off x="7429500" y="3886606"/>
            <a:ext cx="4762500" cy="2082800"/>
          </a:xfrm>
          <a:prstGeom prst="rect">
            <a:avLst/>
          </a:prstGeom>
        </p:spPr>
      </p:pic>
      <p:sp>
        <p:nvSpPr>
          <p:cNvPr id="14" name="TextBox 13">
            <a:extLst>
              <a:ext uri="{FF2B5EF4-FFF2-40B4-BE49-F238E27FC236}">
                <a16:creationId xmlns:a16="http://schemas.microsoft.com/office/drawing/2014/main" id="{1D0EB962-CC5C-2D43-AE3D-E94E7D9D308E}"/>
              </a:ext>
            </a:extLst>
          </p:cNvPr>
          <p:cNvSpPr txBox="1"/>
          <p:nvPr/>
        </p:nvSpPr>
        <p:spPr>
          <a:xfrm>
            <a:off x="9179148" y="3517274"/>
            <a:ext cx="2892715" cy="369332"/>
          </a:xfrm>
          <a:prstGeom prst="rect">
            <a:avLst/>
          </a:prstGeom>
          <a:noFill/>
        </p:spPr>
        <p:txBody>
          <a:bodyPr wrap="none" rtlCol="0">
            <a:spAutoFit/>
          </a:bodyPr>
          <a:lstStyle/>
          <a:p>
            <a:r>
              <a:rPr lang="en-US" dirty="0"/>
              <a:t>MOUSE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
        <p:nvSpPr>
          <p:cNvPr id="6" name="TextBox 5">
            <a:extLst>
              <a:ext uri="{FF2B5EF4-FFF2-40B4-BE49-F238E27FC236}">
                <a16:creationId xmlns:a16="http://schemas.microsoft.com/office/drawing/2014/main" id="{95E47F52-3F4B-1E4A-97E2-2EB2B89DE2FA}"/>
              </a:ext>
            </a:extLst>
          </p:cNvPr>
          <p:cNvSpPr txBox="1"/>
          <p:nvPr/>
        </p:nvSpPr>
        <p:spPr>
          <a:xfrm>
            <a:off x="6765092" y="3267279"/>
            <a:ext cx="5175117" cy="369332"/>
          </a:xfrm>
          <a:prstGeom prst="rect">
            <a:avLst/>
          </a:prstGeom>
          <a:solidFill>
            <a:schemeClr val="bg1"/>
          </a:solidFill>
          <a:ln>
            <a:solidFill>
              <a:srgbClr val="C00000"/>
            </a:solidFill>
          </a:ln>
        </p:spPr>
        <p:txBody>
          <a:bodyPr wrap="square" rtlCol="0">
            <a:spAutoFit/>
          </a:bodyPr>
          <a:lstStyle/>
          <a:p>
            <a:r>
              <a:rPr lang="en-US" dirty="0">
                <a:solidFill>
                  <a:srgbClr val="FF0000"/>
                </a:solidFill>
              </a:rPr>
              <a:t>GRCm39 July 2020 – will take a while to adjust</a:t>
            </a:r>
          </a:p>
        </p:txBody>
      </p:sp>
      <p:sp>
        <p:nvSpPr>
          <p:cNvPr id="15" name="TextBox 14">
            <a:extLst>
              <a:ext uri="{FF2B5EF4-FFF2-40B4-BE49-F238E27FC236}">
                <a16:creationId xmlns:a16="http://schemas.microsoft.com/office/drawing/2014/main" id="{C60666D3-B27F-8D4B-830F-46DD9242670A}"/>
              </a:ext>
            </a:extLst>
          </p:cNvPr>
          <p:cNvSpPr txBox="1"/>
          <p:nvPr/>
        </p:nvSpPr>
        <p:spPr>
          <a:xfrm>
            <a:off x="541649" y="3303797"/>
            <a:ext cx="5175117" cy="369332"/>
          </a:xfrm>
          <a:prstGeom prst="rect">
            <a:avLst/>
          </a:prstGeom>
          <a:solidFill>
            <a:schemeClr val="bg1"/>
          </a:solidFill>
          <a:ln>
            <a:solidFill>
              <a:srgbClr val="C00000"/>
            </a:solidFill>
          </a:ln>
        </p:spPr>
        <p:txBody>
          <a:bodyPr wrap="square" rtlCol="0">
            <a:spAutoFit/>
          </a:bodyPr>
          <a:lstStyle/>
          <a:p>
            <a:r>
              <a:rPr lang="en-US" dirty="0">
                <a:solidFill>
                  <a:srgbClr val="FF0000"/>
                </a:solidFill>
              </a:rPr>
              <a:t>Patches (up to last year) – no </a:t>
            </a:r>
            <a:r>
              <a:rPr lang="en-US" dirty="0" err="1">
                <a:solidFill>
                  <a:srgbClr val="FF0000"/>
                </a:solidFill>
              </a:rPr>
              <a:t>coord</a:t>
            </a:r>
            <a:r>
              <a:rPr lang="en-US" dirty="0">
                <a:solidFill>
                  <a:srgbClr val="FF0000"/>
                </a:solidFill>
              </a:rPr>
              <a:t> change to h38</a:t>
            </a:r>
          </a:p>
        </p:txBody>
      </p:sp>
    </p:spTree>
    <p:extLst>
      <p:ext uri="{BB962C8B-B14F-4D97-AF65-F5344CB8AC3E}">
        <p14:creationId xmlns:p14="http://schemas.microsoft.com/office/powerpoint/2010/main" val="121393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Why </a:t>
            </a:r>
            <a:r>
              <a:rPr lang="en-GB" sz="2400" b="1">
                <a:solidFill>
                  <a:srgbClr val="000000"/>
                </a:solidFill>
                <a:latin typeface="Arial"/>
                <a:ea typeface="Arial"/>
                <a:cs typeface="Arial"/>
                <a:sym typeface="Arial"/>
              </a:rPr>
              <a:t>align short reads?</a:t>
            </a:r>
            <a:endParaRPr sz="2400" b="1" dirty="0">
              <a:solidFill>
                <a:srgbClr val="000000"/>
              </a:solidFill>
              <a:latin typeface="Arial"/>
              <a:ea typeface="Arial"/>
              <a:cs typeface="Arial"/>
              <a:sym typeface="Arial"/>
            </a:endParaRPr>
          </a:p>
        </p:txBody>
      </p:sp>
      <p:pic>
        <p:nvPicPr>
          <p:cNvPr id="176" name="Google Shape;176;p18" descr="Screen Shot 2016-10-17 at 17.45.34.png"/>
          <p:cNvPicPr preferRelativeResize="0"/>
          <p:nvPr/>
        </p:nvPicPr>
        <p:blipFill rotWithShape="1">
          <a:blip r:embed="rId3">
            <a:alphaModFix/>
          </a:blip>
          <a:srcRect/>
          <a:stretch/>
        </p:blipFill>
        <p:spPr>
          <a:xfrm>
            <a:off x="2703306" y="4061438"/>
            <a:ext cx="1776858" cy="2083673"/>
          </a:xfrm>
          <a:prstGeom prst="rect">
            <a:avLst/>
          </a:prstGeom>
          <a:noFill/>
          <a:ln>
            <a:noFill/>
          </a:ln>
        </p:spPr>
      </p:pic>
      <p:sp>
        <p:nvSpPr>
          <p:cNvPr id="177" name="Google Shape;177;p18"/>
          <p:cNvSpPr txBox="1"/>
          <p:nvPr/>
        </p:nvSpPr>
        <p:spPr>
          <a:xfrm>
            <a:off x="2703306" y="3633833"/>
            <a:ext cx="2906486"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DNA: Identify variation</a:t>
            </a:r>
            <a:endParaRPr dirty="0">
              <a:solidFill>
                <a:srgbClr val="000000"/>
              </a:solidFill>
              <a:latin typeface="Calibri"/>
              <a:ea typeface="Calibri"/>
              <a:cs typeface="Calibri"/>
              <a:sym typeface="Calibri"/>
            </a:endParaRPr>
          </a:p>
        </p:txBody>
      </p:sp>
      <p:pic>
        <p:nvPicPr>
          <p:cNvPr id="184" name="Google Shape;184;p18" descr="Screen Shot 2016-10-17 at 18.16.11.png"/>
          <p:cNvPicPr preferRelativeResize="0"/>
          <p:nvPr/>
        </p:nvPicPr>
        <p:blipFill rotWithShape="1">
          <a:blip r:embed="rId4">
            <a:alphaModFix/>
          </a:blip>
          <a:srcRect/>
          <a:stretch/>
        </p:blipFill>
        <p:spPr>
          <a:xfrm>
            <a:off x="5968877" y="4061437"/>
            <a:ext cx="2634275" cy="2142865"/>
          </a:xfrm>
          <a:prstGeom prst="rect">
            <a:avLst/>
          </a:prstGeom>
          <a:noFill/>
          <a:ln>
            <a:noFill/>
          </a:ln>
        </p:spPr>
      </p:pic>
      <p:sp>
        <p:nvSpPr>
          <p:cNvPr id="185" name="Google Shape;185;p18"/>
          <p:cNvSpPr txBox="1"/>
          <p:nvPr/>
        </p:nvSpPr>
        <p:spPr>
          <a:xfrm>
            <a:off x="5842264" y="3633833"/>
            <a:ext cx="3592285"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RNA: Transcript abundance</a:t>
            </a:r>
            <a:endParaRPr dirty="0">
              <a:solidFill>
                <a:srgbClr val="000000"/>
              </a:solidFill>
              <a:latin typeface="Calibri"/>
              <a:ea typeface="Calibri"/>
              <a:cs typeface="Calibri"/>
              <a:sym typeface="Calibri"/>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5">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6">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7">
              <a:alphaModFix/>
            </a:blip>
            <a:srcRect/>
            <a:stretch/>
          </p:blipFill>
          <p:spPr>
            <a:xfrm>
              <a:off x="6821140" y="980728"/>
              <a:ext cx="2316414" cy="795630"/>
            </a:xfrm>
            <a:prstGeom prst="rect">
              <a:avLst/>
            </a:prstGeom>
            <a:noFill/>
            <a:ln>
              <a:noFill/>
            </a:ln>
          </p:spPr>
        </p:pic>
      </p:grpSp>
    </p:spTree>
    <p:extLst>
      <p:ext uri="{BB962C8B-B14F-4D97-AF65-F5344CB8AC3E}">
        <p14:creationId xmlns:p14="http://schemas.microsoft.com/office/powerpoint/2010/main" val="2790912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17050</TotalTime>
  <Words>7897</Words>
  <Application>Microsoft Macintosh PowerPoint</Application>
  <PresentationFormat>Widescreen</PresentationFormat>
  <Paragraphs>1209</Paragraphs>
  <Slides>55</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Calibri Light</vt:lpstr>
      <vt:lpstr>Courier</vt:lpstr>
      <vt:lpstr>Courier New</vt:lpstr>
      <vt:lpstr>Noto Sans Symbols</vt:lpstr>
      <vt:lpstr>Wingdings</vt:lpstr>
      <vt:lpstr>Office Theme</vt:lpstr>
      <vt:lpstr>PowerPoint Presentation</vt:lpstr>
      <vt:lpstr>NGS read alignment</vt:lpstr>
      <vt:lpstr>Overview</vt:lpstr>
      <vt:lpstr>The reference is key in all that follows</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NGS read alignment</vt:lpstr>
      <vt:lpstr>Hash table alignment</vt:lpstr>
      <vt:lpstr>Hash table alignment</vt:lpstr>
      <vt:lpstr>Hash table alignment</vt:lpstr>
      <vt:lpstr>Hash table alignment</vt:lpstr>
      <vt:lpstr>Hash table alignment</vt:lpstr>
      <vt:lpstr>Hash table alignment</vt:lpstr>
      <vt:lpstr>Hash table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Duplicates and False SNPs</vt:lpstr>
      <vt:lpstr>Duplicates and False SNPs</vt:lpstr>
      <vt:lpstr>PowerPoint Presentation</vt:lpstr>
      <vt:lpstr>Overview</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Iyer</dc:creator>
  <cp:lastModifiedBy>Microsoft Office User</cp:lastModifiedBy>
  <cp:revision>1252</cp:revision>
  <cp:lastPrinted>2019-12-02T10:31:45Z</cp:lastPrinted>
  <dcterms:created xsi:type="dcterms:W3CDTF">2018-09-20T20:47:42Z</dcterms:created>
  <dcterms:modified xsi:type="dcterms:W3CDTF">2021-10-18T08:02:05Z</dcterms:modified>
</cp:coreProperties>
</file>